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nva Sans Bold" charset="1" panose="020B0803030501040103"/>
      <p:regular r:id="rId19"/>
    </p:embeddedFont>
    <p:embeddedFont>
      <p:font typeface="Canva Sans" charset="1" panose="020B0503030501040103"/>
      <p:regular r:id="rId20"/>
    </p:embeddedFont>
    <p:embeddedFont>
      <p:font typeface="Barlow Bold" charset="1" panose="00000800000000000000"/>
      <p:regular r:id="rId21"/>
    </p:embeddedFont>
    <p:embeddedFont>
      <p:font typeface="Montserrat" charset="1" panose="00000500000000000000"/>
      <p:regular r:id="rId26"/>
    </p:embeddedFont>
    <p:embeddedFont>
      <p:font typeface="Barlow Light" charset="1" panose="00000400000000000000"/>
      <p:regular r:id="rId29"/>
    </p:embeddedFont>
    <p:embeddedFont>
      <p:font typeface="Montserrat Bold" charset="1" panose="00000800000000000000"/>
      <p:regular r:id="rId33"/>
    </p:embeddedFont>
    <p:embeddedFont>
      <p:font typeface="Handelson Two" charset="1" panose="000001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notesSlides/notesSlide2.xml" Type="http://schemas.openxmlformats.org/officeDocument/2006/relationships/notesSlide"/><Relationship Id="rId26" Target="fonts/font26.fntdata" Type="http://schemas.openxmlformats.org/officeDocument/2006/relationships/font"/><Relationship Id="rId27" Target="notesSlides/notesSlide3.xml" Type="http://schemas.openxmlformats.org/officeDocument/2006/relationships/notesSlide"/><Relationship Id="rId28" Target="notesSlides/notesSlide4.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notesSlides/notesSlide7.xml" Type="http://schemas.openxmlformats.org/officeDocument/2006/relationships/notesSlide"/><Relationship Id="rId33" Target="fonts/font33.fntdata" Type="http://schemas.openxmlformats.org/officeDocument/2006/relationships/font"/><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notesSlides/notesSlide10.xml" Type="http://schemas.openxmlformats.org/officeDocument/2006/relationships/notesSlide"/><Relationship Id="rId3" Target="../media/image2.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 Id="rId6" Target="../media/image4.png" Type="http://schemas.openxmlformats.org/officeDocument/2006/relationships/image"/><Relationship Id="rId7" Target="https://github.com/Kunal-Manhas/STEG-X-"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notesSlides/notesSlide3.xml" Type="http://schemas.openxmlformats.org/officeDocument/2006/relationships/notesSlid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2714" y="136122"/>
            <a:ext cx="12173954" cy="2428257"/>
          </a:xfrm>
          <a:custGeom>
            <a:avLst/>
            <a:gdLst/>
            <a:ahLst/>
            <a:cxnLst/>
            <a:rect r="r" b="b" t="t" l="l"/>
            <a:pathLst>
              <a:path h="2428257" w="12173954">
                <a:moveTo>
                  <a:pt x="0" y="0"/>
                </a:moveTo>
                <a:lnTo>
                  <a:pt x="12173955" y="0"/>
                </a:lnTo>
                <a:lnTo>
                  <a:pt x="12173955" y="2428257"/>
                </a:lnTo>
                <a:lnTo>
                  <a:pt x="0" y="2428257"/>
                </a:lnTo>
                <a:lnTo>
                  <a:pt x="0" y="0"/>
                </a:lnTo>
                <a:close/>
              </a:path>
            </a:pathLst>
          </a:custGeom>
          <a:blipFill>
            <a:blip r:embed="rId2"/>
            <a:stretch>
              <a:fillRect l="0" t="0" r="0" b="0"/>
            </a:stretch>
          </a:blipFill>
        </p:spPr>
      </p:sp>
      <p:sp>
        <p:nvSpPr>
          <p:cNvPr name="TextBox 3" id="3"/>
          <p:cNvSpPr txBox="true"/>
          <p:nvPr/>
        </p:nvSpPr>
        <p:spPr>
          <a:xfrm rot="0">
            <a:off x="4391432" y="2754906"/>
            <a:ext cx="10213777" cy="2944787"/>
          </a:xfrm>
          <a:prstGeom prst="rect">
            <a:avLst/>
          </a:prstGeom>
        </p:spPr>
        <p:txBody>
          <a:bodyPr anchor="t" rtlCol="false" tIns="0" lIns="0" bIns="0" rIns="0">
            <a:spAutoFit/>
          </a:bodyPr>
          <a:lstStyle/>
          <a:p>
            <a:pPr algn="ctr">
              <a:lnSpc>
                <a:spcPts val="4883"/>
              </a:lnSpc>
            </a:pPr>
            <a:r>
              <a:rPr lang="en-US" sz="3488" b="true">
                <a:solidFill>
                  <a:srgbClr val="000000"/>
                </a:solidFill>
                <a:latin typeface="Canva Sans Bold"/>
                <a:ea typeface="Canva Sans Bold"/>
                <a:cs typeface="Canva Sans Bold"/>
                <a:sym typeface="Canva Sans Bold"/>
              </a:rPr>
              <a:t>STEG-X</a:t>
            </a:r>
          </a:p>
          <a:p>
            <a:pPr algn="ctr">
              <a:lnSpc>
                <a:spcPts val="2923"/>
              </a:lnSpc>
            </a:pPr>
            <a:r>
              <a:rPr lang="en-US" sz="2088">
                <a:solidFill>
                  <a:srgbClr val="000000"/>
                </a:solidFill>
                <a:latin typeface="Canva Sans"/>
                <a:ea typeface="Canva Sans"/>
                <a:cs typeface="Canva Sans"/>
                <a:sym typeface="Canva Sans"/>
              </a:rPr>
              <a:t>Submitted in the partial fulfilment of the requirement for the awar</a:t>
            </a:r>
            <a:r>
              <a:rPr lang="en-US" sz="2088">
                <a:solidFill>
                  <a:srgbClr val="000000"/>
                </a:solidFill>
                <a:latin typeface="Canva Sans"/>
                <a:ea typeface="Canva Sans"/>
                <a:cs typeface="Canva Sans"/>
                <a:sym typeface="Canva Sans"/>
              </a:rPr>
              <a:t>d of degree of</a:t>
            </a:r>
          </a:p>
          <a:p>
            <a:pPr algn="ctr">
              <a:lnSpc>
                <a:spcPts val="2923"/>
              </a:lnSpc>
            </a:pPr>
            <a:r>
              <a:rPr lang="en-US" sz="2088">
                <a:solidFill>
                  <a:srgbClr val="000000"/>
                </a:solidFill>
                <a:latin typeface="Canva Sans"/>
                <a:ea typeface="Canva Sans"/>
                <a:cs typeface="Canva Sans"/>
                <a:sym typeface="Canva Sans"/>
              </a:rPr>
              <a:t>Bachelor of Technology</a:t>
            </a:r>
          </a:p>
          <a:p>
            <a:pPr algn="ctr">
              <a:lnSpc>
                <a:spcPts val="2923"/>
              </a:lnSpc>
            </a:pPr>
            <a:r>
              <a:rPr lang="en-US" sz="2088">
                <a:solidFill>
                  <a:srgbClr val="000000"/>
                </a:solidFill>
                <a:latin typeface="Canva Sans"/>
                <a:ea typeface="Canva Sans"/>
                <a:cs typeface="Canva Sans"/>
                <a:sym typeface="Canva Sans"/>
              </a:rPr>
              <a:t>in</a:t>
            </a:r>
          </a:p>
          <a:p>
            <a:pPr algn="ctr">
              <a:lnSpc>
                <a:spcPts val="3343"/>
              </a:lnSpc>
            </a:pPr>
            <a:r>
              <a:rPr lang="en-US" b="true" sz="2388">
                <a:solidFill>
                  <a:srgbClr val="000000"/>
                </a:solidFill>
                <a:latin typeface="Canva Sans Bold"/>
                <a:ea typeface="Canva Sans Bold"/>
                <a:cs typeface="Canva Sans Bold"/>
                <a:sym typeface="Canva Sans Bold"/>
              </a:rPr>
              <a:t>Computer Science and Engineering</a:t>
            </a:r>
          </a:p>
          <a:p>
            <a:pPr algn="ctr">
              <a:lnSpc>
                <a:spcPts val="3343"/>
              </a:lnSpc>
            </a:pPr>
            <a:r>
              <a:rPr lang="en-US" b="true" sz="2388">
                <a:solidFill>
                  <a:srgbClr val="000000"/>
                </a:solidFill>
                <a:latin typeface="Canva Sans Bold"/>
                <a:ea typeface="Canva Sans Bold"/>
                <a:cs typeface="Canva Sans Bold"/>
                <a:sym typeface="Canva Sans Bold"/>
              </a:rPr>
              <a:t>Batch</a:t>
            </a:r>
          </a:p>
          <a:p>
            <a:pPr algn="ctr">
              <a:lnSpc>
                <a:spcPts val="3343"/>
              </a:lnSpc>
            </a:pPr>
            <a:r>
              <a:rPr lang="en-US" b="true" sz="2388">
                <a:solidFill>
                  <a:srgbClr val="000000"/>
                </a:solidFill>
                <a:latin typeface="Canva Sans Bold"/>
                <a:ea typeface="Canva Sans Bold"/>
                <a:cs typeface="Canva Sans Bold"/>
                <a:sym typeface="Canva Sans Bold"/>
              </a:rPr>
              <a:t>(2023-2027)</a:t>
            </a:r>
          </a:p>
        </p:txBody>
      </p:sp>
      <p:sp>
        <p:nvSpPr>
          <p:cNvPr name="TextBox 4" id="4"/>
          <p:cNvSpPr txBox="true"/>
          <p:nvPr/>
        </p:nvSpPr>
        <p:spPr>
          <a:xfrm rot="0">
            <a:off x="1368445" y="7413228"/>
            <a:ext cx="1782247" cy="366522"/>
          </a:xfrm>
          <a:prstGeom prst="rect">
            <a:avLst/>
          </a:prstGeom>
        </p:spPr>
        <p:txBody>
          <a:bodyPr anchor="t" rtlCol="false" tIns="0" lIns="0" bIns="0" rIns="0">
            <a:spAutoFit/>
          </a:bodyPr>
          <a:lstStyle/>
          <a:p>
            <a:pPr algn="ctr">
              <a:lnSpc>
                <a:spcPts val="2849"/>
              </a:lnSpc>
              <a:spcBef>
                <a:spcPct val="0"/>
              </a:spcBef>
            </a:pPr>
            <a:r>
              <a:rPr lang="en-US" b="true" sz="2279">
                <a:solidFill>
                  <a:srgbClr val="000000"/>
                </a:solidFill>
                <a:latin typeface="Barlow Bold"/>
                <a:ea typeface="Barlow Bold"/>
                <a:cs typeface="Barlow Bold"/>
                <a:sym typeface="Barlow Bold"/>
              </a:rPr>
              <a:t>S</a:t>
            </a:r>
            <a:r>
              <a:rPr lang="en-US" b="true" sz="2279">
                <a:solidFill>
                  <a:srgbClr val="000000"/>
                </a:solidFill>
                <a:latin typeface="Barlow Bold"/>
                <a:ea typeface="Barlow Bold"/>
                <a:cs typeface="Barlow Bold"/>
                <a:sym typeface="Barlow Bold"/>
              </a:rPr>
              <a:t>ubmitted to:</a:t>
            </a:r>
          </a:p>
        </p:txBody>
      </p:sp>
      <p:sp>
        <p:nvSpPr>
          <p:cNvPr name="TextBox 5" id="5"/>
          <p:cNvSpPr txBox="true"/>
          <p:nvPr/>
        </p:nvSpPr>
        <p:spPr>
          <a:xfrm rot="0">
            <a:off x="13450824" y="7211547"/>
            <a:ext cx="1994115" cy="385196"/>
          </a:xfrm>
          <a:prstGeom prst="rect">
            <a:avLst/>
          </a:prstGeom>
        </p:spPr>
        <p:txBody>
          <a:bodyPr anchor="t" rtlCol="false" tIns="0" lIns="0" bIns="0" rIns="0">
            <a:spAutoFit/>
          </a:bodyPr>
          <a:lstStyle/>
          <a:p>
            <a:pPr algn="ctr">
              <a:lnSpc>
                <a:spcPts val="3191"/>
              </a:lnSpc>
            </a:pPr>
            <a:r>
              <a:rPr lang="en-US" sz="2279" b="true">
                <a:solidFill>
                  <a:srgbClr val="000000"/>
                </a:solidFill>
                <a:latin typeface="Canva Sans Bold"/>
                <a:ea typeface="Canva Sans Bold"/>
                <a:cs typeface="Canva Sans Bold"/>
                <a:sym typeface="Canva Sans Bold"/>
              </a:rPr>
              <a:t>S</a:t>
            </a:r>
            <a:r>
              <a:rPr lang="en-US" b="true" sz="2279">
                <a:solidFill>
                  <a:srgbClr val="000000"/>
                </a:solidFill>
                <a:latin typeface="Canva Sans Bold"/>
                <a:ea typeface="Canva Sans Bold"/>
                <a:cs typeface="Canva Sans Bold"/>
                <a:sym typeface="Canva Sans Bold"/>
              </a:rPr>
              <a:t>ubmitted by:</a:t>
            </a:r>
          </a:p>
        </p:txBody>
      </p:sp>
      <p:sp>
        <p:nvSpPr>
          <p:cNvPr name="TextBox 6" id="6"/>
          <p:cNvSpPr txBox="true"/>
          <p:nvPr/>
        </p:nvSpPr>
        <p:spPr>
          <a:xfrm rot="0">
            <a:off x="1368445" y="7846557"/>
            <a:ext cx="3882628" cy="537844"/>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Ms. Ananya Sharma</a:t>
            </a:r>
          </a:p>
        </p:txBody>
      </p:sp>
      <p:sp>
        <p:nvSpPr>
          <p:cNvPr name="TextBox 7" id="7"/>
          <p:cNvSpPr txBox="true"/>
          <p:nvPr/>
        </p:nvSpPr>
        <p:spPr>
          <a:xfrm rot="0">
            <a:off x="12310427" y="7722600"/>
            <a:ext cx="5140173" cy="537844"/>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Kunal Manhas</a:t>
            </a:r>
          </a:p>
        </p:txBody>
      </p:sp>
      <p:sp>
        <p:nvSpPr>
          <p:cNvPr name="TextBox 8" id="8"/>
          <p:cNvSpPr txBox="true"/>
          <p:nvPr/>
        </p:nvSpPr>
        <p:spPr>
          <a:xfrm rot="0">
            <a:off x="0" y="8854756"/>
            <a:ext cx="18288000" cy="1307902"/>
          </a:xfrm>
          <a:prstGeom prst="rect">
            <a:avLst/>
          </a:prstGeom>
        </p:spPr>
        <p:txBody>
          <a:bodyPr anchor="t" rtlCol="false" tIns="0" lIns="0" bIns="0" rIns="0">
            <a:spAutoFit/>
          </a:bodyPr>
          <a:lstStyle/>
          <a:p>
            <a:pPr algn="ctr">
              <a:lnSpc>
                <a:spcPts val="3510"/>
              </a:lnSpc>
            </a:pPr>
            <a:r>
              <a:rPr lang="en-US" sz="2507">
                <a:solidFill>
                  <a:srgbClr val="000000"/>
                </a:solidFill>
                <a:latin typeface="Canva Sans"/>
                <a:ea typeface="Canva Sans"/>
                <a:cs typeface="Canva Sans"/>
                <a:sym typeface="Canva Sans"/>
              </a:rPr>
              <a:t>DEP</a:t>
            </a:r>
            <a:r>
              <a:rPr lang="en-US" sz="2507">
                <a:solidFill>
                  <a:srgbClr val="000000"/>
                </a:solidFill>
                <a:latin typeface="Canva Sans"/>
                <a:ea typeface="Canva Sans"/>
                <a:cs typeface="Canva Sans"/>
                <a:sym typeface="Canva Sans"/>
              </a:rPr>
              <a:t>ARTMENT OF COMPUTER SCIENCE AND ENGINEERING</a:t>
            </a:r>
          </a:p>
          <a:p>
            <a:pPr algn="ctr">
              <a:lnSpc>
                <a:spcPts val="3510"/>
              </a:lnSpc>
            </a:pPr>
            <a:r>
              <a:rPr lang="en-US" sz="2507">
                <a:solidFill>
                  <a:srgbClr val="000000"/>
                </a:solidFill>
                <a:latin typeface="Canva Sans"/>
                <a:ea typeface="Canva Sans"/>
                <a:cs typeface="Canva Sans"/>
                <a:sym typeface="Canva Sans"/>
              </a:rPr>
              <a:t>DAV UNIVERSITY</a:t>
            </a:r>
          </a:p>
          <a:p>
            <a:pPr algn="ctr">
              <a:lnSpc>
                <a:spcPts val="3510"/>
              </a:lnSpc>
            </a:pPr>
            <a:r>
              <a:rPr lang="en-US" sz="2507">
                <a:solidFill>
                  <a:srgbClr val="000000"/>
                </a:solidFill>
                <a:latin typeface="Canva Sans"/>
                <a:ea typeface="Canva Sans"/>
                <a:cs typeface="Canva Sans"/>
                <a:sym typeface="Canva Sans"/>
              </a:rPr>
              <a:t>JALANDHAR- PUNJAB 144012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0889817" y="2609120"/>
            <a:ext cx="4246671" cy="4246671"/>
            <a:chOff x="0" y="0"/>
            <a:chExt cx="7036593" cy="7036593"/>
          </a:xfrm>
        </p:grpSpPr>
        <p:sp>
          <p:nvSpPr>
            <p:cNvPr name="Freeform 7" id="7" descr="preencoded.png"/>
            <p:cNvSpPr/>
            <p:nvPr/>
          </p:nvSpPr>
          <p:spPr>
            <a:xfrm flipH="false" flipV="false" rot="0">
              <a:off x="0" y="0"/>
              <a:ext cx="7036562" cy="7036562"/>
            </a:xfrm>
            <a:custGeom>
              <a:avLst/>
              <a:gdLst/>
              <a:ahLst/>
              <a:cxnLst/>
              <a:rect r="r" b="b" t="t" l="l"/>
              <a:pathLst>
                <a:path h="7036562" w="7036562">
                  <a:moveTo>
                    <a:pt x="0" y="0"/>
                  </a:moveTo>
                  <a:lnTo>
                    <a:pt x="7036562" y="0"/>
                  </a:lnTo>
                  <a:lnTo>
                    <a:pt x="7036562" y="7036562"/>
                  </a:lnTo>
                  <a:lnTo>
                    <a:pt x="0" y="7036562"/>
                  </a:lnTo>
                  <a:lnTo>
                    <a:pt x="0" y="0"/>
                  </a:lnTo>
                  <a:close/>
                </a:path>
              </a:pathLst>
            </a:custGeom>
            <a:blipFill>
              <a:blip r:embed="rId4"/>
              <a:stretch>
                <a:fillRect l="0" t="0" r="0" b="0"/>
              </a:stretch>
            </a:blipFill>
          </p:spPr>
        </p:sp>
      </p:grpSp>
      <p:grpSp>
        <p:nvGrpSpPr>
          <p:cNvPr name="Group 8" id="8"/>
          <p:cNvGrpSpPr/>
          <p:nvPr/>
        </p:nvGrpSpPr>
        <p:grpSpPr>
          <a:xfrm rot="0">
            <a:off x="2112711" y="2673994"/>
            <a:ext cx="4246671" cy="4280729"/>
            <a:chOff x="0" y="0"/>
            <a:chExt cx="1118465" cy="1127435"/>
          </a:xfrm>
        </p:grpSpPr>
        <p:sp>
          <p:nvSpPr>
            <p:cNvPr name="Freeform 9" id="9"/>
            <p:cNvSpPr/>
            <p:nvPr/>
          </p:nvSpPr>
          <p:spPr>
            <a:xfrm flipH="false" flipV="false" rot="0">
              <a:off x="0" y="0"/>
              <a:ext cx="1118465" cy="1127435"/>
            </a:xfrm>
            <a:custGeom>
              <a:avLst/>
              <a:gdLst/>
              <a:ahLst/>
              <a:cxnLst/>
              <a:rect r="r" b="b" t="t" l="l"/>
              <a:pathLst>
                <a:path h="1127435" w="1118465">
                  <a:moveTo>
                    <a:pt x="0" y="0"/>
                  </a:moveTo>
                  <a:lnTo>
                    <a:pt x="1118465" y="0"/>
                  </a:lnTo>
                  <a:lnTo>
                    <a:pt x="1118465" y="1127435"/>
                  </a:lnTo>
                  <a:lnTo>
                    <a:pt x="0" y="1127435"/>
                  </a:lnTo>
                  <a:close/>
                </a:path>
              </a:pathLst>
            </a:custGeom>
            <a:solidFill>
              <a:srgbClr val="BACFDD"/>
            </a:solidFill>
          </p:spPr>
        </p:sp>
        <p:sp>
          <p:nvSpPr>
            <p:cNvPr name="TextBox 10" id="10"/>
            <p:cNvSpPr txBox="true"/>
            <p:nvPr/>
          </p:nvSpPr>
          <p:spPr>
            <a:xfrm>
              <a:off x="0" y="-19050"/>
              <a:ext cx="1118465" cy="1146485"/>
            </a:xfrm>
            <a:prstGeom prst="rect">
              <a:avLst/>
            </a:prstGeom>
          </p:spPr>
          <p:txBody>
            <a:bodyPr anchor="ctr" rtlCol="false" tIns="50800" lIns="50800" bIns="50800" rIns="50800"/>
            <a:lstStyle/>
            <a:p>
              <a:pPr algn="ctr">
                <a:lnSpc>
                  <a:spcPts val="3062"/>
                </a:lnSpc>
              </a:pPr>
            </a:p>
          </p:txBody>
        </p:sp>
      </p:grpSp>
      <p:sp>
        <p:nvSpPr>
          <p:cNvPr name="Freeform 11" id="11"/>
          <p:cNvSpPr/>
          <p:nvPr/>
        </p:nvSpPr>
        <p:spPr>
          <a:xfrm flipH="false" flipV="false" rot="0">
            <a:off x="2112711" y="2727424"/>
            <a:ext cx="4246671" cy="4227300"/>
          </a:xfrm>
          <a:custGeom>
            <a:avLst/>
            <a:gdLst/>
            <a:ahLst/>
            <a:cxnLst/>
            <a:rect r="r" b="b" t="t" l="l"/>
            <a:pathLst>
              <a:path h="4227300" w="4246671">
                <a:moveTo>
                  <a:pt x="0" y="0"/>
                </a:moveTo>
                <a:lnTo>
                  <a:pt x="4246671" y="0"/>
                </a:lnTo>
                <a:lnTo>
                  <a:pt x="4246671" y="4227300"/>
                </a:lnTo>
                <a:lnTo>
                  <a:pt x="0" y="4227300"/>
                </a:lnTo>
                <a:lnTo>
                  <a:pt x="0" y="0"/>
                </a:lnTo>
                <a:close/>
              </a:path>
            </a:pathLst>
          </a:custGeom>
          <a:blipFill>
            <a:blip r:embed="rId5"/>
            <a:stretch>
              <a:fillRect l="-58642" t="-3650" r="-37887" b="0"/>
            </a:stretch>
          </a:blipFill>
        </p:spPr>
      </p:sp>
      <p:sp>
        <p:nvSpPr>
          <p:cNvPr name="TextBox 12" id="12"/>
          <p:cNvSpPr txBox="true"/>
          <p:nvPr/>
        </p:nvSpPr>
        <p:spPr>
          <a:xfrm rot="0">
            <a:off x="855166" y="612725"/>
            <a:ext cx="9322296" cy="476101"/>
          </a:xfrm>
          <a:prstGeom prst="rect">
            <a:avLst/>
          </a:prstGeom>
        </p:spPr>
        <p:txBody>
          <a:bodyPr anchor="t" rtlCol="false" tIns="0" lIns="0" bIns="0" rIns="0">
            <a:spAutoFit/>
          </a:bodyPr>
          <a:lstStyle/>
          <a:p>
            <a:pPr algn="l">
              <a:lnSpc>
                <a:spcPts val="3562"/>
              </a:lnSpc>
            </a:pPr>
            <a:r>
              <a:rPr lang="en-US" sz="2874" b="true">
                <a:solidFill>
                  <a:srgbClr val="2E3C4E"/>
                </a:solidFill>
                <a:latin typeface="Barlow Bold"/>
                <a:ea typeface="Barlow Bold"/>
                <a:cs typeface="Barlow Bold"/>
                <a:sym typeface="Barlow Bold"/>
              </a:rPr>
              <a:t>Results &amp; Key Learnings: From Concept to Functional Tool</a:t>
            </a:r>
          </a:p>
        </p:txBody>
      </p:sp>
      <p:sp>
        <p:nvSpPr>
          <p:cNvPr name="TextBox 13" id="13"/>
          <p:cNvSpPr txBox="true"/>
          <p:nvPr/>
        </p:nvSpPr>
        <p:spPr>
          <a:xfrm rot="0">
            <a:off x="855166" y="1271439"/>
            <a:ext cx="16577668" cy="802977"/>
          </a:xfrm>
          <a:prstGeom prst="rect">
            <a:avLst/>
          </a:prstGeom>
        </p:spPr>
        <p:txBody>
          <a:bodyPr anchor="t" rtlCol="false" tIns="0" lIns="0" bIns="0" rIns="0">
            <a:spAutoFit/>
          </a:bodyPr>
          <a:lstStyle/>
          <a:p>
            <a:pPr algn="l">
              <a:lnSpc>
                <a:spcPts val="3232"/>
              </a:lnSpc>
            </a:pPr>
            <a:r>
              <a:rPr lang="en-US" sz="1962">
                <a:solidFill>
                  <a:srgbClr val="384653"/>
                </a:solidFill>
                <a:latin typeface="Montserrat"/>
                <a:ea typeface="Montserrat"/>
                <a:cs typeface="Montserrat"/>
                <a:sym typeface="Montserrat"/>
              </a:rPr>
              <a:t>The development of STEG-X culminated in a fully functional steganography tool that successfully performed all intended operations. This project was not only about building a tool but also about a significant learning experience for the developer.</a:t>
            </a:r>
          </a:p>
        </p:txBody>
      </p:sp>
      <p:sp>
        <p:nvSpPr>
          <p:cNvPr name="TextBox 14" id="14"/>
          <p:cNvSpPr txBox="true"/>
          <p:nvPr/>
        </p:nvSpPr>
        <p:spPr>
          <a:xfrm rot="0">
            <a:off x="3449282" y="2243732"/>
            <a:ext cx="2194322" cy="293191"/>
          </a:xfrm>
          <a:prstGeom prst="rect">
            <a:avLst/>
          </a:prstGeom>
        </p:spPr>
        <p:txBody>
          <a:bodyPr anchor="t" rtlCol="false" tIns="0" lIns="0" bIns="0" rIns="0">
            <a:spAutoFit/>
          </a:bodyPr>
          <a:lstStyle/>
          <a:p>
            <a:pPr algn="l">
              <a:lnSpc>
                <a:spcPts val="2124"/>
              </a:lnSpc>
            </a:pPr>
            <a:r>
              <a:rPr lang="en-US" sz="1687" b="true">
                <a:solidFill>
                  <a:srgbClr val="2E3C4E"/>
                </a:solidFill>
                <a:latin typeface="Barlow Bold"/>
                <a:ea typeface="Barlow Bold"/>
                <a:cs typeface="Barlow Bold"/>
                <a:sym typeface="Barlow Bold"/>
              </a:rPr>
              <a:t>Project Success</a:t>
            </a:r>
          </a:p>
        </p:txBody>
      </p:sp>
      <p:sp>
        <p:nvSpPr>
          <p:cNvPr name="TextBox 15" id="15"/>
          <p:cNvSpPr txBox="true"/>
          <p:nvPr/>
        </p:nvSpPr>
        <p:spPr>
          <a:xfrm rot="0">
            <a:off x="855166" y="7033921"/>
            <a:ext cx="8119319"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Message Hiding:</a:t>
            </a:r>
            <a:r>
              <a:rPr lang="en-US" sz="1662">
                <a:solidFill>
                  <a:srgbClr val="384653"/>
                </a:solidFill>
                <a:latin typeface="Montserrat"/>
                <a:ea typeface="Montserrat"/>
                <a:cs typeface="Montserrat"/>
                <a:sym typeface="Montserrat"/>
              </a:rPr>
              <a:t> Successfully embedded text into PNG images without visible degradation.</a:t>
            </a:r>
          </a:p>
        </p:txBody>
      </p:sp>
      <p:sp>
        <p:nvSpPr>
          <p:cNvPr name="TextBox 16" id="16"/>
          <p:cNvSpPr txBox="true"/>
          <p:nvPr/>
        </p:nvSpPr>
        <p:spPr>
          <a:xfrm rot="0">
            <a:off x="855166" y="7815831"/>
            <a:ext cx="8119319"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Data Extraction:</a:t>
            </a:r>
            <a:r>
              <a:rPr lang="en-US" sz="1662">
                <a:solidFill>
                  <a:srgbClr val="384653"/>
                </a:solidFill>
                <a:latin typeface="Montserrat"/>
                <a:ea typeface="Montserrat"/>
                <a:cs typeface="Montserrat"/>
                <a:sym typeface="Montserrat"/>
              </a:rPr>
              <a:t> Accurately retrieved hidden messages from stego images.</a:t>
            </a:r>
          </a:p>
        </p:txBody>
      </p:sp>
      <p:sp>
        <p:nvSpPr>
          <p:cNvPr name="TextBox 17" id="17"/>
          <p:cNvSpPr txBox="true"/>
          <p:nvPr/>
        </p:nvSpPr>
        <p:spPr>
          <a:xfrm rot="0">
            <a:off x="855166" y="8597741"/>
            <a:ext cx="8119319" cy="3151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Pattern Detection:</a:t>
            </a:r>
            <a:r>
              <a:rPr lang="en-US" sz="1662">
                <a:solidFill>
                  <a:srgbClr val="384653"/>
                </a:solidFill>
                <a:latin typeface="Montserrat"/>
                <a:ea typeface="Montserrat"/>
                <a:cs typeface="Montserrat"/>
                <a:sym typeface="Montserrat"/>
              </a:rPr>
              <a:t> Demonstrated the ability to identify LSB alterations.</a:t>
            </a:r>
          </a:p>
        </p:txBody>
      </p:sp>
      <p:sp>
        <p:nvSpPr>
          <p:cNvPr name="TextBox 18" id="18"/>
          <p:cNvSpPr txBox="true"/>
          <p:nvPr/>
        </p:nvSpPr>
        <p:spPr>
          <a:xfrm rot="0">
            <a:off x="855166" y="9046939"/>
            <a:ext cx="8119319" cy="3151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Dual Interface:</a:t>
            </a:r>
            <a:r>
              <a:rPr lang="en-US" sz="1662">
                <a:solidFill>
                  <a:srgbClr val="384653"/>
                </a:solidFill>
                <a:latin typeface="Montserrat"/>
                <a:ea typeface="Montserrat"/>
                <a:cs typeface="Montserrat"/>
                <a:sym typeface="Montserrat"/>
              </a:rPr>
              <a:t> Both CLI and GUI proved to be effective and user-friendly.</a:t>
            </a:r>
          </a:p>
        </p:txBody>
      </p:sp>
      <p:sp>
        <p:nvSpPr>
          <p:cNvPr name="TextBox 19" id="19"/>
          <p:cNvSpPr txBox="true"/>
          <p:nvPr/>
        </p:nvSpPr>
        <p:spPr>
          <a:xfrm rot="0">
            <a:off x="11915991" y="2243732"/>
            <a:ext cx="2194322" cy="293191"/>
          </a:xfrm>
          <a:prstGeom prst="rect">
            <a:avLst/>
          </a:prstGeom>
        </p:spPr>
        <p:txBody>
          <a:bodyPr anchor="t" rtlCol="false" tIns="0" lIns="0" bIns="0" rIns="0">
            <a:spAutoFit/>
          </a:bodyPr>
          <a:lstStyle/>
          <a:p>
            <a:pPr algn="l">
              <a:lnSpc>
                <a:spcPts val="2124"/>
              </a:lnSpc>
            </a:pPr>
            <a:r>
              <a:rPr lang="en-US" sz="1687" b="true">
                <a:solidFill>
                  <a:srgbClr val="2E3C4E"/>
                </a:solidFill>
                <a:latin typeface="Barlow Bold"/>
                <a:ea typeface="Barlow Bold"/>
                <a:cs typeface="Barlow Bold"/>
                <a:sym typeface="Barlow Bold"/>
              </a:rPr>
              <a:t>Developer Insights</a:t>
            </a:r>
          </a:p>
        </p:txBody>
      </p:sp>
      <p:sp>
        <p:nvSpPr>
          <p:cNvPr name="TextBox 20" id="20"/>
          <p:cNvSpPr txBox="true"/>
          <p:nvPr/>
        </p:nvSpPr>
        <p:spPr>
          <a:xfrm rot="0">
            <a:off x="9323040" y="6960565"/>
            <a:ext cx="8119319"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Cybersecurity Concepts:</a:t>
            </a:r>
            <a:r>
              <a:rPr lang="en-US" sz="1662">
                <a:solidFill>
                  <a:srgbClr val="384653"/>
                </a:solidFill>
                <a:latin typeface="Montserrat"/>
                <a:ea typeface="Montserrat"/>
                <a:cs typeface="Montserrat"/>
                <a:sym typeface="Montserrat"/>
              </a:rPr>
              <a:t> Deepened understanding of steganography principles and their application.</a:t>
            </a:r>
          </a:p>
        </p:txBody>
      </p:sp>
      <p:sp>
        <p:nvSpPr>
          <p:cNvPr name="TextBox 21" id="21"/>
          <p:cNvSpPr txBox="true"/>
          <p:nvPr/>
        </p:nvSpPr>
        <p:spPr>
          <a:xfrm rot="0">
            <a:off x="9323040" y="7719433"/>
            <a:ext cx="8119319"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Python Proficiency:</a:t>
            </a:r>
            <a:r>
              <a:rPr lang="en-US" sz="1662">
                <a:solidFill>
                  <a:srgbClr val="384653"/>
                </a:solidFill>
                <a:latin typeface="Montserrat"/>
                <a:ea typeface="Montserrat"/>
                <a:cs typeface="Montserrat"/>
                <a:sym typeface="Montserrat"/>
              </a:rPr>
              <a:t> Enhanced skills in Python programming, particularly in image processing and system interaction.</a:t>
            </a:r>
          </a:p>
        </p:txBody>
      </p:sp>
      <p:sp>
        <p:nvSpPr>
          <p:cNvPr name="TextBox 22" id="22"/>
          <p:cNvSpPr txBox="true"/>
          <p:nvPr/>
        </p:nvSpPr>
        <p:spPr>
          <a:xfrm rot="0">
            <a:off x="9323040" y="8455529"/>
            <a:ext cx="8119319"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Image Processing:</a:t>
            </a:r>
            <a:r>
              <a:rPr lang="en-US" sz="1662">
                <a:solidFill>
                  <a:srgbClr val="384653"/>
                </a:solidFill>
                <a:latin typeface="Montserrat"/>
                <a:ea typeface="Montserrat"/>
                <a:cs typeface="Montserrat"/>
                <a:sym typeface="Montserrat"/>
              </a:rPr>
              <a:t> Gained hands-on experience with pixel manipulation and image format intricacies.</a:t>
            </a:r>
          </a:p>
        </p:txBody>
      </p:sp>
      <p:sp>
        <p:nvSpPr>
          <p:cNvPr name="TextBox 23" id="23"/>
          <p:cNvSpPr txBox="true"/>
          <p:nvPr/>
        </p:nvSpPr>
        <p:spPr>
          <a:xfrm rot="0">
            <a:off x="9323040" y="9046939"/>
            <a:ext cx="8387320" cy="658085"/>
          </a:xfrm>
          <a:prstGeom prst="rect">
            <a:avLst/>
          </a:prstGeom>
        </p:spPr>
        <p:txBody>
          <a:bodyPr anchor="t" rtlCol="false" tIns="0" lIns="0" bIns="0" rIns="0">
            <a:spAutoFit/>
          </a:bodyPr>
          <a:lstStyle/>
          <a:p>
            <a:pPr algn="l" marL="250724" indent="-125362" lvl="1">
              <a:lnSpc>
                <a:spcPts val="2738"/>
              </a:lnSpc>
              <a:buFont typeface="Arial"/>
              <a:buChar char="•"/>
            </a:pPr>
            <a:r>
              <a:rPr lang="en-US" b="true" sz="1662">
                <a:solidFill>
                  <a:srgbClr val="384653"/>
                </a:solidFill>
                <a:latin typeface="Montserrat Bold"/>
                <a:ea typeface="Montserrat Bold"/>
                <a:cs typeface="Montserrat Bold"/>
                <a:sym typeface="Montserrat Bold"/>
              </a:rPr>
              <a:t>Secure Tool Development:</a:t>
            </a:r>
            <a:r>
              <a:rPr lang="en-US" sz="1662">
                <a:solidFill>
                  <a:srgbClr val="384653"/>
                </a:solidFill>
                <a:latin typeface="Montserrat"/>
                <a:ea typeface="Montserrat"/>
                <a:cs typeface="Montserrat"/>
                <a:sym typeface="Montserrat"/>
              </a:rPr>
              <a:t> Learned best practices for building robust and reliable cybersecurity utilities.</a:t>
            </a:r>
          </a:p>
        </p:txBody>
      </p:sp>
      <p:sp>
        <p:nvSpPr>
          <p:cNvPr name="TextBox 24" id="24"/>
          <p:cNvSpPr txBox="true"/>
          <p:nvPr/>
        </p:nvSpPr>
        <p:spPr>
          <a:xfrm rot="0">
            <a:off x="864691" y="9723239"/>
            <a:ext cx="16577668" cy="393402"/>
          </a:xfrm>
          <a:prstGeom prst="rect">
            <a:avLst/>
          </a:prstGeom>
        </p:spPr>
        <p:txBody>
          <a:bodyPr anchor="t" rtlCol="false" tIns="0" lIns="0" bIns="0" rIns="0">
            <a:spAutoFit/>
          </a:bodyPr>
          <a:lstStyle/>
          <a:p>
            <a:pPr algn="l">
              <a:lnSpc>
                <a:spcPts val="3232"/>
              </a:lnSpc>
            </a:pPr>
            <a:r>
              <a:rPr lang="en-US" sz="1962">
                <a:solidFill>
                  <a:srgbClr val="384653"/>
                </a:solidFill>
                <a:latin typeface="Montserrat"/>
                <a:ea typeface="Montserrat"/>
                <a:cs typeface="Montserrat"/>
                <a:sym typeface="Montserrat"/>
              </a:rPr>
              <a:t>This project provided invaluable practical experience, bridging theoretical knowledge with real-world application in cybersecurity.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947886" y="627161"/>
            <a:ext cx="7293620" cy="739527"/>
          </a:xfrm>
          <a:prstGeom prst="rect">
            <a:avLst/>
          </a:prstGeom>
        </p:spPr>
        <p:txBody>
          <a:bodyPr anchor="t" rtlCol="false" tIns="0" lIns="0" bIns="0" rIns="0">
            <a:spAutoFit/>
          </a:bodyPr>
          <a:lstStyle/>
          <a:p>
            <a:pPr algn="l">
              <a:lnSpc>
                <a:spcPts val="5500"/>
              </a:lnSpc>
            </a:pPr>
            <a:r>
              <a:rPr lang="en-US" sz="4375" b="true">
                <a:solidFill>
                  <a:srgbClr val="2E3C4E"/>
                </a:solidFill>
                <a:latin typeface="Barlow Bold"/>
                <a:ea typeface="Barlow Bold"/>
                <a:cs typeface="Barlow Bold"/>
                <a:sym typeface="Barlow Bold"/>
              </a:rPr>
              <a:t>Conclusion &amp; Future Horizons</a:t>
            </a:r>
          </a:p>
        </p:txBody>
      </p:sp>
      <p:sp>
        <p:nvSpPr>
          <p:cNvPr name="TextBox 7" id="7"/>
          <p:cNvSpPr txBox="true"/>
          <p:nvPr/>
        </p:nvSpPr>
        <p:spPr>
          <a:xfrm rot="0">
            <a:off x="947886" y="1717030"/>
            <a:ext cx="16392228" cy="788524"/>
          </a:xfrm>
          <a:prstGeom prst="rect">
            <a:avLst/>
          </a:prstGeom>
        </p:spPr>
        <p:txBody>
          <a:bodyPr anchor="t" rtlCol="false" tIns="0" lIns="0" bIns="0" rIns="0">
            <a:spAutoFit/>
          </a:bodyPr>
          <a:lstStyle/>
          <a:p>
            <a:pPr algn="l">
              <a:lnSpc>
                <a:spcPts val="3271"/>
              </a:lnSpc>
            </a:pPr>
            <a:r>
              <a:rPr lang="en-US" sz="2024">
                <a:solidFill>
                  <a:srgbClr val="384653"/>
                </a:solidFill>
                <a:latin typeface="Montserrat"/>
                <a:ea typeface="Montserrat"/>
                <a:cs typeface="Montserrat"/>
                <a:sym typeface="Montserrat"/>
              </a:rPr>
              <a:t>STEG-X stands as a testament to effective cybersecurity tool development, offering a complete solution for digital information hiding. This project highlights the power of Python in creating secure, accessible, and functional applications.</a:t>
            </a:r>
          </a:p>
        </p:txBody>
      </p:sp>
      <p:sp>
        <p:nvSpPr>
          <p:cNvPr name="TextBox 8" id="8"/>
          <p:cNvSpPr txBox="true"/>
          <p:nvPr/>
        </p:nvSpPr>
        <p:spPr>
          <a:xfrm rot="0">
            <a:off x="947886" y="2776240"/>
            <a:ext cx="3367385" cy="439936"/>
          </a:xfrm>
          <a:prstGeom prst="rect">
            <a:avLst/>
          </a:prstGeom>
        </p:spPr>
        <p:txBody>
          <a:bodyPr anchor="t" rtlCol="false" tIns="0" lIns="0" bIns="0" rIns="0">
            <a:spAutoFit/>
          </a:bodyPr>
          <a:lstStyle/>
          <a:p>
            <a:pPr algn="l">
              <a:lnSpc>
                <a:spcPts val="3312"/>
              </a:lnSpc>
            </a:pPr>
            <a:r>
              <a:rPr lang="en-US" sz="2625" b="true">
                <a:solidFill>
                  <a:srgbClr val="2E3C4E"/>
                </a:solidFill>
                <a:latin typeface="Barlow Bold"/>
                <a:ea typeface="Barlow Bold"/>
                <a:cs typeface="Barlow Bold"/>
                <a:sym typeface="Barlow Bold"/>
              </a:rPr>
              <a:t>Thank You!</a:t>
            </a:r>
          </a:p>
        </p:txBody>
      </p:sp>
      <p:sp>
        <p:nvSpPr>
          <p:cNvPr name="TextBox 9" id="9"/>
          <p:cNvSpPr txBox="true"/>
          <p:nvPr/>
        </p:nvSpPr>
        <p:spPr>
          <a:xfrm rot="0">
            <a:off x="3756124" y="4147394"/>
            <a:ext cx="2806154" cy="369837"/>
          </a:xfrm>
          <a:prstGeom prst="rect">
            <a:avLst/>
          </a:prstGeom>
        </p:spPr>
        <p:txBody>
          <a:bodyPr anchor="t" rtlCol="false" tIns="0" lIns="0" bIns="0" rIns="0">
            <a:spAutoFit/>
          </a:bodyPr>
          <a:lstStyle/>
          <a:p>
            <a:pPr algn="r">
              <a:lnSpc>
                <a:spcPts val="2750"/>
              </a:lnSpc>
            </a:pPr>
            <a:r>
              <a:rPr lang="en-US" sz="2187" b="true">
                <a:solidFill>
                  <a:srgbClr val="384653"/>
                </a:solidFill>
                <a:latin typeface="Barlow Bold"/>
                <a:ea typeface="Barlow Bold"/>
                <a:cs typeface="Barlow Bold"/>
                <a:sym typeface="Barlow Bold"/>
              </a:rPr>
              <a:t>Enhanced Security</a:t>
            </a:r>
          </a:p>
        </p:txBody>
      </p:sp>
      <p:sp>
        <p:nvSpPr>
          <p:cNvPr name="TextBox 10" id="10"/>
          <p:cNvSpPr txBox="true"/>
          <p:nvPr/>
        </p:nvSpPr>
        <p:spPr>
          <a:xfrm rot="0">
            <a:off x="947886" y="4578400"/>
            <a:ext cx="5614392" cy="748904"/>
          </a:xfrm>
          <a:prstGeom prst="rect">
            <a:avLst/>
          </a:prstGeom>
        </p:spPr>
        <p:txBody>
          <a:bodyPr anchor="t" rtlCol="false" tIns="0" lIns="0" bIns="0" rIns="0">
            <a:spAutoFit/>
          </a:bodyPr>
          <a:lstStyle/>
          <a:p>
            <a:pPr algn="r">
              <a:lnSpc>
                <a:spcPts val="2625"/>
              </a:lnSpc>
            </a:pPr>
            <a:r>
              <a:rPr lang="en-US" sz="1625">
                <a:solidFill>
                  <a:srgbClr val="384653"/>
                </a:solidFill>
                <a:latin typeface="Montserrat"/>
                <a:ea typeface="Montserrat"/>
                <a:cs typeface="Montserrat"/>
                <a:sym typeface="Montserrat"/>
              </a:rPr>
              <a:t>Integrate AES/RSA encryption for an additional layer of security before LSB embedding.</a:t>
            </a:r>
          </a:p>
        </p:txBody>
      </p:sp>
      <p:grpSp>
        <p:nvGrpSpPr>
          <p:cNvPr name="Group 11" id="11"/>
          <p:cNvGrpSpPr>
            <a:grpSpLocks noChangeAspect="true"/>
          </p:cNvGrpSpPr>
          <p:nvPr/>
        </p:nvGrpSpPr>
        <p:grpSpPr>
          <a:xfrm rot="0">
            <a:off x="6562279" y="3536007"/>
            <a:ext cx="5163442" cy="5163442"/>
            <a:chOff x="0" y="0"/>
            <a:chExt cx="6884590" cy="6884590"/>
          </a:xfrm>
        </p:grpSpPr>
        <p:sp>
          <p:nvSpPr>
            <p:cNvPr name="Freeform 12" id="12" descr="preencoded.png"/>
            <p:cNvSpPr/>
            <p:nvPr/>
          </p:nvSpPr>
          <p:spPr>
            <a:xfrm flipH="false" flipV="false" rot="0">
              <a:off x="0" y="0"/>
              <a:ext cx="6884543" cy="6884543"/>
            </a:xfrm>
            <a:custGeom>
              <a:avLst/>
              <a:gdLst/>
              <a:ahLst/>
              <a:cxnLst/>
              <a:rect r="r" b="b" t="t" l="l"/>
              <a:pathLst>
                <a:path h="6884543" w="6884543">
                  <a:moveTo>
                    <a:pt x="0" y="0"/>
                  </a:moveTo>
                  <a:lnTo>
                    <a:pt x="6884543" y="0"/>
                  </a:lnTo>
                  <a:lnTo>
                    <a:pt x="6884543" y="6884543"/>
                  </a:lnTo>
                  <a:lnTo>
                    <a:pt x="0" y="6884543"/>
                  </a:lnTo>
                  <a:lnTo>
                    <a:pt x="0" y="0"/>
                  </a:lnTo>
                  <a:close/>
                </a:path>
              </a:pathLst>
            </a:custGeom>
            <a:blipFill>
              <a:blip r:embed="rId4"/>
              <a:stretch>
                <a:fillRect l="0" t="0" r="0" b="0"/>
              </a:stretch>
            </a:blipFill>
          </p:spPr>
        </p:sp>
      </p:grpSp>
      <p:sp>
        <p:nvSpPr>
          <p:cNvPr name="Freeform 13" id="13" descr="preencoded.png"/>
          <p:cNvSpPr/>
          <p:nvPr/>
        </p:nvSpPr>
        <p:spPr>
          <a:xfrm flipH="false" flipV="false" rot="0">
            <a:off x="8053685" y="5027414"/>
            <a:ext cx="299889" cy="299889"/>
          </a:xfrm>
          <a:custGeom>
            <a:avLst/>
            <a:gdLst/>
            <a:ahLst/>
            <a:cxnLst/>
            <a:rect r="r" b="b" t="t" l="l"/>
            <a:pathLst>
              <a:path h="299889" w="299889">
                <a:moveTo>
                  <a:pt x="0" y="0"/>
                </a:moveTo>
                <a:lnTo>
                  <a:pt x="299889" y="0"/>
                </a:lnTo>
                <a:lnTo>
                  <a:pt x="299889" y="299888"/>
                </a:lnTo>
                <a:lnTo>
                  <a:pt x="0" y="299888"/>
                </a:lnTo>
                <a:lnTo>
                  <a:pt x="0" y="0"/>
                </a:lnTo>
                <a:close/>
              </a:path>
            </a:pathLst>
          </a:custGeom>
          <a:blipFill>
            <a:blip r:embed="rId5">
              <a:extLst>
                <a:ext uri="{96DAC541-7B7A-43D3-8B79-37D633B846F1}">
                  <asvg:svgBlip xmlns:asvg="http://schemas.microsoft.com/office/drawing/2016/SVG/main" r:embed="rId6"/>
                </a:ext>
              </a:extLst>
            </a:blip>
            <a:stretch>
              <a:fillRect l="-26562" t="0" r="-26562" b="0"/>
            </a:stretch>
          </a:blipFill>
        </p:spPr>
      </p:sp>
      <p:sp>
        <p:nvSpPr>
          <p:cNvPr name="TextBox 14" id="14"/>
          <p:cNvSpPr txBox="true"/>
          <p:nvPr/>
        </p:nvSpPr>
        <p:spPr>
          <a:xfrm rot="0">
            <a:off x="11725721" y="4147394"/>
            <a:ext cx="3013919" cy="369837"/>
          </a:xfrm>
          <a:prstGeom prst="rect">
            <a:avLst/>
          </a:prstGeom>
        </p:spPr>
        <p:txBody>
          <a:bodyPr anchor="t" rtlCol="false" tIns="0" lIns="0" bIns="0" rIns="0">
            <a:spAutoFit/>
          </a:bodyPr>
          <a:lstStyle/>
          <a:p>
            <a:pPr algn="l">
              <a:lnSpc>
                <a:spcPts val="2750"/>
              </a:lnSpc>
            </a:pPr>
            <a:r>
              <a:rPr lang="en-US" sz="2187" b="true">
                <a:solidFill>
                  <a:srgbClr val="384653"/>
                </a:solidFill>
                <a:latin typeface="Barlow Bold"/>
                <a:ea typeface="Barlow Bold"/>
                <a:cs typeface="Barlow Bold"/>
                <a:sym typeface="Barlow Bold"/>
              </a:rPr>
              <a:t>Broader Format Support</a:t>
            </a:r>
          </a:p>
        </p:txBody>
      </p:sp>
      <p:sp>
        <p:nvSpPr>
          <p:cNvPr name="TextBox 15" id="15"/>
          <p:cNvSpPr txBox="true"/>
          <p:nvPr/>
        </p:nvSpPr>
        <p:spPr>
          <a:xfrm rot="0">
            <a:off x="11725721" y="4578400"/>
            <a:ext cx="5614392" cy="748904"/>
          </a:xfrm>
          <a:prstGeom prst="rect">
            <a:avLst/>
          </a:prstGeom>
        </p:spPr>
        <p:txBody>
          <a:bodyPr anchor="t" rtlCol="false" tIns="0" lIns="0" bIns="0" rIns="0">
            <a:spAutoFit/>
          </a:bodyPr>
          <a:lstStyle/>
          <a:p>
            <a:pPr algn="l">
              <a:lnSpc>
                <a:spcPts val="2625"/>
              </a:lnSpc>
            </a:pPr>
            <a:r>
              <a:rPr lang="en-US" sz="1625">
                <a:solidFill>
                  <a:srgbClr val="384653"/>
                </a:solidFill>
                <a:latin typeface="Montserrat"/>
                <a:ea typeface="Montserrat"/>
                <a:cs typeface="Montserrat"/>
                <a:sym typeface="Montserrat"/>
              </a:rPr>
              <a:t>Expand compatibility to include other media types like BMP, JPG, audio, and video files.</a:t>
            </a:r>
          </a:p>
        </p:txBody>
      </p:sp>
      <p:grpSp>
        <p:nvGrpSpPr>
          <p:cNvPr name="Group 16" id="16"/>
          <p:cNvGrpSpPr>
            <a:grpSpLocks noChangeAspect="true"/>
          </p:cNvGrpSpPr>
          <p:nvPr/>
        </p:nvGrpSpPr>
        <p:grpSpPr>
          <a:xfrm rot="0">
            <a:off x="6562279" y="3536007"/>
            <a:ext cx="5163442" cy="5163442"/>
            <a:chOff x="0" y="0"/>
            <a:chExt cx="6884590" cy="6884590"/>
          </a:xfrm>
        </p:grpSpPr>
        <p:sp>
          <p:nvSpPr>
            <p:cNvPr name="Freeform 17" id="17" descr="preencoded.png"/>
            <p:cNvSpPr/>
            <p:nvPr/>
          </p:nvSpPr>
          <p:spPr>
            <a:xfrm flipH="false" flipV="false" rot="0">
              <a:off x="0" y="0"/>
              <a:ext cx="6884543" cy="6884543"/>
            </a:xfrm>
            <a:custGeom>
              <a:avLst/>
              <a:gdLst/>
              <a:ahLst/>
              <a:cxnLst/>
              <a:rect r="r" b="b" t="t" l="l"/>
              <a:pathLst>
                <a:path h="6884543" w="6884543">
                  <a:moveTo>
                    <a:pt x="0" y="0"/>
                  </a:moveTo>
                  <a:lnTo>
                    <a:pt x="6884543" y="0"/>
                  </a:lnTo>
                  <a:lnTo>
                    <a:pt x="6884543" y="6884543"/>
                  </a:lnTo>
                  <a:lnTo>
                    <a:pt x="0" y="6884543"/>
                  </a:lnTo>
                  <a:lnTo>
                    <a:pt x="0" y="0"/>
                  </a:lnTo>
                  <a:close/>
                </a:path>
              </a:pathLst>
            </a:custGeom>
            <a:blipFill>
              <a:blip r:embed="rId7"/>
              <a:stretch>
                <a:fillRect l="0" t="0" r="0" b="0"/>
              </a:stretch>
            </a:blipFill>
          </p:spPr>
        </p:sp>
      </p:grpSp>
      <p:sp>
        <p:nvSpPr>
          <p:cNvPr name="Freeform 18" id="18" descr="preencoded.png"/>
          <p:cNvSpPr/>
          <p:nvPr/>
        </p:nvSpPr>
        <p:spPr>
          <a:xfrm flipH="false" flipV="false" rot="0">
            <a:off x="9934129" y="5027414"/>
            <a:ext cx="299889" cy="299889"/>
          </a:xfrm>
          <a:custGeom>
            <a:avLst/>
            <a:gdLst/>
            <a:ahLst/>
            <a:cxnLst/>
            <a:rect r="r" b="b" t="t" l="l"/>
            <a:pathLst>
              <a:path h="299889" w="299889">
                <a:moveTo>
                  <a:pt x="0" y="0"/>
                </a:moveTo>
                <a:lnTo>
                  <a:pt x="299888" y="0"/>
                </a:lnTo>
                <a:lnTo>
                  <a:pt x="299888" y="299888"/>
                </a:lnTo>
                <a:lnTo>
                  <a:pt x="0" y="299888"/>
                </a:lnTo>
                <a:lnTo>
                  <a:pt x="0" y="0"/>
                </a:lnTo>
                <a:close/>
              </a:path>
            </a:pathLst>
          </a:custGeom>
          <a:blipFill>
            <a:blip r:embed="rId8">
              <a:extLst>
                <a:ext uri="{96DAC541-7B7A-43D3-8B79-37D633B846F1}">
                  <asvg:svgBlip xmlns:asvg="http://schemas.microsoft.com/office/drawing/2016/SVG/main" r:embed="rId9"/>
                </a:ext>
              </a:extLst>
            </a:blip>
            <a:stretch>
              <a:fillRect l="-14062" t="0" r="-14062" b="0"/>
            </a:stretch>
          </a:blipFill>
        </p:spPr>
      </p:sp>
      <p:sp>
        <p:nvSpPr>
          <p:cNvPr name="TextBox 19" id="19"/>
          <p:cNvSpPr txBox="true"/>
          <p:nvPr/>
        </p:nvSpPr>
        <p:spPr>
          <a:xfrm rot="0">
            <a:off x="11725721" y="6888956"/>
            <a:ext cx="2806154" cy="369838"/>
          </a:xfrm>
          <a:prstGeom prst="rect">
            <a:avLst/>
          </a:prstGeom>
        </p:spPr>
        <p:txBody>
          <a:bodyPr anchor="t" rtlCol="false" tIns="0" lIns="0" bIns="0" rIns="0">
            <a:spAutoFit/>
          </a:bodyPr>
          <a:lstStyle/>
          <a:p>
            <a:pPr algn="l">
              <a:lnSpc>
                <a:spcPts val="2750"/>
              </a:lnSpc>
            </a:pPr>
            <a:r>
              <a:rPr lang="en-US" sz="2187" b="true">
                <a:solidFill>
                  <a:srgbClr val="384653"/>
                </a:solidFill>
                <a:latin typeface="Barlow Bold"/>
                <a:ea typeface="Barlow Bold"/>
                <a:cs typeface="Barlow Bold"/>
                <a:sym typeface="Barlow Bold"/>
              </a:rPr>
              <a:t>Advanced GUI</a:t>
            </a:r>
          </a:p>
        </p:txBody>
      </p:sp>
      <p:sp>
        <p:nvSpPr>
          <p:cNvPr name="TextBox 20" id="20"/>
          <p:cNvSpPr txBox="true"/>
          <p:nvPr/>
        </p:nvSpPr>
        <p:spPr>
          <a:xfrm rot="0">
            <a:off x="11725721" y="7319963"/>
            <a:ext cx="5614392" cy="748904"/>
          </a:xfrm>
          <a:prstGeom prst="rect">
            <a:avLst/>
          </a:prstGeom>
        </p:spPr>
        <p:txBody>
          <a:bodyPr anchor="t" rtlCol="false" tIns="0" lIns="0" bIns="0" rIns="0">
            <a:spAutoFit/>
          </a:bodyPr>
          <a:lstStyle/>
          <a:p>
            <a:pPr algn="l">
              <a:lnSpc>
                <a:spcPts val="2625"/>
              </a:lnSpc>
            </a:pPr>
            <a:r>
              <a:rPr lang="en-US" sz="1625">
                <a:solidFill>
                  <a:srgbClr val="384653"/>
                </a:solidFill>
                <a:latin typeface="Montserrat"/>
                <a:ea typeface="Montserrat"/>
                <a:cs typeface="Montserrat"/>
                <a:sym typeface="Montserrat"/>
              </a:rPr>
              <a:t>Develop a more sophisticated and feature-rich graphical interface using frameworks like PyQt.</a:t>
            </a:r>
          </a:p>
        </p:txBody>
      </p:sp>
      <p:grpSp>
        <p:nvGrpSpPr>
          <p:cNvPr name="Group 21" id="21"/>
          <p:cNvGrpSpPr>
            <a:grpSpLocks noChangeAspect="true"/>
          </p:cNvGrpSpPr>
          <p:nvPr/>
        </p:nvGrpSpPr>
        <p:grpSpPr>
          <a:xfrm rot="0">
            <a:off x="6562279" y="3536007"/>
            <a:ext cx="5163442" cy="5163442"/>
            <a:chOff x="0" y="0"/>
            <a:chExt cx="6884590" cy="6884590"/>
          </a:xfrm>
        </p:grpSpPr>
        <p:sp>
          <p:nvSpPr>
            <p:cNvPr name="Freeform 22" id="22" descr="preencoded.png"/>
            <p:cNvSpPr/>
            <p:nvPr/>
          </p:nvSpPr>
          <p:spPr>
            <a:xfrm flipH="false" flipV="false" rot="0">
              <a:off x="0" y="0"/>
              <a:ext cx="6884543" cy="6884543"/>
            </a:xfrm>
            <a:custGeom>
              <a:avLst/>
              <a:gdLst/>
              <a:ahLst/>
              <a:cxnLst/>
              <a:rect r="r" b="b" t="t" l="l"/>
              <a:pathLst>
                <a:path h="6884543" w="6884543">
                  <a:moveTo>
                    <a:pt x="0" y="0"/>
                  </a:moveTo>
                  <a:lnTo>
                    <a:pt x="6884543" y="0"/>
                  </a:lnTo>
                  <a:lnTo>
                    <a:pt x="6884543" y="6884543"/>
                  </a:lnTo>
                  <a:lnTo>
                    <a:pt x="0" y="6884543"/>
                  </a:lnTo>
                  <a:lnTo>
                    <a:pt x="0" y="0"/>
                  </a:lnTo>
                  <a:close/>
                </a:path>
              </a:pathLst>
            </a:custGeom>
            <a:blipFill>
              <a:blip r:embed="rId10"/>
              <a:stretch>
                <a:fillRect l="0" t="0" r="0" b="0"/>
              </a:stretch>
            </a:blipFill>
          </p:spPr>
        </p:sp>
      </p:grpSp>
      <p:sp>
        <p:nvSpPr>
          <p:cNvPr name="Freeform 23" id="23" descr="preencoded.png"/>
          <p:cNvSpPr/>
          <p:nvPr/>
        </p:nvSpPr>
        <p:spPr>
          <a:xfrm flipH="false" flipV="false" rot="0">
            <a:off x="9934129" y="6907858"/>
            <a:ext cx="299889" cy="299889"/>
          </a:xfrm>
          <a:custGeom>
            <a:avLst/>
            <a:gdLst/>
            <a:ahLst/>
            <a:cxnLst/>
            <a:rect r="r" b="b" t="t" l="l"/>
            <a:pathLst>
              <a:path h="299889" w="299889">
                <a:moveTo>
                  <a:pt x="0" y="0"/>
                </a:moveTo>
                <a:lnTo>
                  <a:pt x="299888" y="0"/>
                </a:lnTo>
                <a:lnTo>
                  <a:pt x="299888" y="299888"/>
                </a:lnTo>
                <a:lnTo>
                  <a:pt x="0" y="2998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3756124" y="6888956"/>
            <a:ext cx="2806154" cy="369838"/>
          </a:xfrm>
          <a:prstGeom prst="rect">
            <a:avLst/>
          </a:prstGeom>
        </p:spPr>
        <p:txBody>
          <a:bodyPr anchor="t" rtlCol="false" tIns="0" lIns="0" bIns="0" rIns="0">
            <a:spAutoFit/>
          </a:bodyPr>
          <a:lstStyle/>
          <a:p>
            <a:pPr algn="r">
              <a:lnSpc>
                <a:spcPts val="2750"/>
              </a:lnSpc>
            </a:pPr>
            <a:r>
              <a:rPr lang="en-US" sz="2187" b="true">
                <a:solidFill>
                  <a:srgbClr val="384653"/>
                </a:solidFill>
                <a:latin typeface="Barlow Bold"/>
                <a:ea typeface="Barlow Bold"/>
                <a:cs typeface="Barlow Bold"/>
                <a:sym typeface="Barlow Bold"/>
              </a:rPr>
              <a:t>ML-Based Detection</a:t>
            </a:r>
          </a:p>
        </p:txBody>
      </p:sp>
      <p:sp>
        <p:nvSpPr>
          <p:cNvPr name="TextBox 25" id="25"/>
          <p:cNvSpPr txBox="true"/>
          <p:nvPr/>
        </p:nvSpPr>
        <p:spPr>
          <a:xfrm rot="0">
            <a:off x="947886" y="7319963"/>
            <a:ext cx="5614392" cy="748904"/>
          </a:xfrm>
          <a:prstGeom prst="rect">
            <a:avLst/>
          </a:prstGeom>
        </p:spPr>
        <p:txBody>
          <a:bodyPr anchor="t" rtlCol="false" tIns="0" lIns="0" bIns="0" rIns="0">
            <a:spAutoFit/>
          </a:bodyPr>
          <a:lstStyle/>
          <a:p>
            <a:pPr algn="r">
              <a:lnSpc>
                <a:spcPts val="2625"/>
              </a:lnSpc>
            </a:pPr>
            <a:r>
              <a:rPr lang="en-US" sz="1625">
                <a:solidFill>
                  <a:srgbClr val="384653"/>
                </a:solidFill>
                <a:latin typeface="Montserrat"/>
                <a:ea typeface="Montserrat"/>
                <a:cs typeface="Montserrat"/>
                <a:sym typeface="Montserrat"/>
              </a:rPr>
              <a:t>Implement machine learning algorithms for more advanced and robust steganography detection.</a:t>
            </a:r>
          </a:p>
        </p:txBody>
      </p:sp>
      <p:grpSp>
        <p:nvGrpSpPr>
          <p:cNvPr name="Group 26" id="26"/>
          <p:cNvGrpSpPr>
            <a:grpSpLocks noChangeAspect="true"/>
          </p:cNvGrpSpPr>
          <p:nvPr/>
        </p:nvGrpSpPr>
        <p:grpSpPr>
          <a:xfrm rot="0">
            <a:off x="6562279" y="3536007"/>
            <a:ext cx="5163442" cy="5163442"/>
            <a:chOff x="0" y="0"/>
            <a:chExt cx="6884590" cy="6884590"/>
          </a:xfrm>
        </p:grpSpPr>
        <p:sp>
          <p:nvSpPr>
            <p:cNvPr name="Freeform 27" id="27" descr="preencoded.png"/>
            <p:cNvSpPr/>
            <p:nvPr/>
          </p:nvSpPr>
          <p:spPr>
            <a:xfrm flipH="false" flipV="false" rot="0">
              <a:off x="0" y="0"/>
              <a:ext cx="6884543" cy="6884543"/>
            </a:xfrm>
            <a:custGeom>
              <a:avLst/>
              <a:gdLst/>
              <a:ahLst/>
              <a:cxnLst/>
              <a:rect r="r" b="b" t="t" l="l"/>
              <a:pathLst>
                <a:path h="6884543" w="6884543">
                  <a:moveTo>
                    <a:pt x="0" y="0"/>
                  </a:moveTo>
                  <a:lnTo>
                    <a:pt x="6884543" y="0"/>
                  </a:lnTo>
                  <a:lnTo>
                    <a:pt x="6884543" y="6884543"/>
                  </a:lnTo>
                  <a:lnTo>
                    <a:pt x="0" y="6884543"/>
                  </a:lnTo>
                  <a:lnTo>
                    <a:pt x="0" y="0"/>
                  </a:lnTo>
                  <a:close/>
                </a:path>
              </a:pathLst>
            </a:custGeom>
            <a:blipFill>
              <a:blip r:embed="rId13"/>
              <a:stretch>
                <a:fillRect l="0" t="0" r="0" b="0"/>
              </a:stretch>
            </a:blipFill>
          </p:spPr>
        </p:sp>
      </p:grpSp>
      <p:sp>
        <p:nvSpPr>
          <p:cNvPr name="Freeform 28" id="28" descr="preencoded.png"/>
          <p:cNvSpPr/>
          <p:nvPr/>
        </p:nvSpPr>
        <p:spPr>
          <a:xfrm flipH="false" flipV="false" rot="0">
            <a:off x="8053685" y="6907858"/>
            <a:ext cx="299889" cy="299889"/>
          </a:xfrm>
          <a:custGeom>
            <a:avLst/>
            <a:gdLst/>
            <a:ahLst/>
            <a:cxnLst/>
            <a:rect r="r" b="b" t="t" l="l"/>
            <a:pathLst>
              <a:path h="299889" w="299889">
                <a:moveTo>
                  <a:pt x="0" y="0"/>
                </a:moveTo>
                <a:lnTo>
                  <a:pt x="299889" y="0"/>
                </a:lnTo>
                <a:lnTo>
                  <a:pt x="299889" y="299888"/>
                </a:lnTo>
                <a:lnTo>
                  <a:pt x="0" y="299888"/>
                </a:lnTo>
                <a:lnTo>
                  <a:pt x="0" y="0"/>
                </a:lnTo>
                <a:close/>
              </a:path>
            </a:pathLst>
          </a:custGeom>
          <a:blipFill>
            <a:blip r:embed="rId14">
              <a:extLst>
                <a:ext uri="{96DAC541-7B7A-43D3-8B79-37D633B846F1}">
                  <asvg:svgBlip xmlns:asvg="http://schemas.microsoft.com/office/drawing/2016/SVG/main" r:embed="rId15"/>
                </a:ext>
              </a:extLst>
            </a:blip>
            <a:stretch>
              <a:fillRect l="0" t="-3125" r="0" b="-3125"/>
            </a:stretch>
          </a:blipFill>
        </p:spPr>
      </p:sp>
      <p:sp>
        <p:nvSpPr>
          <p:cNvPr name="TextBox 29" id="29"/>
          <p:cNvSpPr txBox="true"/>
          <p:nvPr/>
        </p:nvSpPr>
        <p:spPr>
          <a:xfrm rot="0">
            <a:off x="947886" y="8853636"/>
            <a:ext cx="16392228" cy="830874"/>
          </a:xfrm>
          <a:prstGeom prst="rect">
            <a:avLst/>
          </a:prstGeom>
        </p:spPr>
        <p:txBody>
          <a:bodyPr anchor="t" rtlCol="false" tIns="0" lIns="0" bIns="0" rIns="0">
            <a:spAutoFit/>
          </a:bodyPr>
          <a:lstStyle/>
          <a:p>
            <a:pPr algn="l">
              <a:lnSpc>
                <a:spcPts val="3432"/>
              </a:lnSpc>
            </a:pPr>
            <a:r>
              <a:rPr lang="en-US" sz="2124">
                <a:solidFill>
                  <a:srgbClr val="384653"/>
                </a:solidFill>
                <a:latin typeface="Montserrat"/>
                <a:ea typeface="Montserrat"/>
                <a:cs typeface="Montserrat"/>
                <a:sym typeface="Montserrat"/>
              </a:rPr>
              <a:t>We envision STEG-X evolving into an even more versatile and resilient tool, capable of addressing the ever-changing landscape of digital covert communication. Thank you for your attention.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231597" cy="5006021"/>
          </a:xfrm>
          <a:custGeom>
            <a:avLst/>
            <a:gdLst/>
            <a:ahLst/>
            <a:cxnLst/>
            <a:rect r="r" b="b" t="t" l="l"/>
            <a:pathLst>
              <a:path h="5006021" w="7231597">
                <a:moveTo>
                  <a:pt x="0" y="0"/>
                </a:moveTo>
                <a:lnTo>
                  <a:pt x="7231597" y="0"/>
                </a:lnTo>
                <a:lnTo>
                  <a:pt x="7231597" y="5006021"/>
                </a:lnTo>
                <a:lnTo>
                  <a:pt x="0" y="5006021"/>
                </a:lnTo>
                <a:lnTo>
                  <a:pt x="0" y="0"/>
                </a:lnTo>
                <a:close/>
              </a:path>
            </a:pathLst>
          </a:custGeom>
          <a:blipFill>
            <a:blip r:embed="rId2"/>
            <a:stretch>
              <a:fillRect l="0" t="0" r="0" b="0"/>
            </a:stretch>
          </a:blipFill>
        </p:spPr>
      </p:sp>
      <p:sp>
        <p:nvSpPr>
          <p:cNvPr name="Freeform 3" id="3"/>
          <p:cNvSpPr/>
          <p:nvPr/>
        </p:nvSpPr>
        <p:spPr>
          <a:xfrm flipH="false" flipV="false" rot="0">
            <a:off x="10562265" y="0"/>
            <a:ext cx="7725735" cy="5143500"/>
          </a:xfrm>
          <a:custGeom>
            <a:avLst/>
            <a:gdLst/>
            <a:ahLst/>
            <a:cxnLst/>
            <a:rect r="r" b="b" t="t" l="l"/>
            <a:pathLst>
              <a:path h="5143500" w="7725735">
                <a:moveTo>
                  <a:pt x="0" y="0"/>
                </a:moveTo>
                <a:lnTo>
                  <a:pt x="7725735" y="0"/>
                </a:lnTo>
                <a:lnTo>
                  <a:pt x="7725735" y="5143500"/>
                </a:lnTo>
                <a:lnTo>
                  <a:pt x="0" y="5143500"/>
                </a:lnTo>
                <a:lnTo>
                  <a:pt x="0" y="0"/>
                </a:lnTo>
                <a:close/>
              </a:path>
            </a:pathLst>
          </a:custGeom>
          <a:blipFill>
            <a:blip r:embed="rId3"/>
            <a:stretch>
              <a:fillRect l="0" t="-1924" r="0" b="-1924"/>
            </a:stretch>
          </a:blipFill>
        </p:spPr>
      </p:sp>
      <p:sp>
        <p:nvSpPr>
          <p:cNvPr name="Freeform 4" id="4"/>
          <p:cNvSpPr/>
          <p:nvPr/>
        </p:nvSpPr>
        <p:spPr>
          <a:xfrm flipH="false" flipV="false" rot="0">
            <a:off x="45054" y="5297753"/>
            <a:ext cx="7141488" cy="4963034"/>
          </a:xfrm>
          <a:custGeom>
            <a:avLst/>
            <a:gdLst/>
            <a:ahLst/>
            <a:cxnLst/>
            <a:rect r="r" b="b" t="t" l="l"/>
            <a:pathLst>
              <a:path h="4963034" w="7141488">
                <a:moveTo>
                  <a:pt x="0" y="0"/>
                </a:moveTo>
                <a:lnTo>
                  <a:pt x="7141489" y="0"/>
                </a:lnTo>
                <a:lnTo>
                  <a:pt x="7141489" y="4963034"/>
                </a:lnTo>
                <a:lnTo>
                  <a:pt x="0" y="4963034"/>
                </a:lnTo>
                <a:lnTo>
                  <a:pt x="0" y="0"/>
                </a:lnTo>
                <a:close/>
              </a:path>
            </a:pathLst>
          </a:custGeom>
          <a:blipFill>
            <a:blip r:embed="rId4"/>
            <a:stretch>
              <a:fillRect l="0" t="0" r="0" b="0"/>
            </a:stretch>
          </a:blipFill>
        </p:spPr>
      </p:sp>
      <p:sp>
        <p:nvSpPr>
          <p:cNvPr name="Freeform 5" id="5"/>
          <p:cNvSpPr/>
          <p:nvPr/>
        </p:nvSpPr>
        <p:spPr>
          <a:xfrm flipH="false" flipV="false" rot="0">
            <a:off x="10562265" y="5297753"/>
            <a:ext cx="7641025" cy="5015460"/>
          </a:xfrm>
          <a:custGeom>
            <a:avLst/>
            <a:gdLst/>
            <a:ahLst/>
            <a:cxnLst/>
            <a:rect r="r" b="b" t="t" l="l"/>
            <a:pathLst>
              <a:path h="5015460" w="7641025">
                <a:moveTo>
                  <a:pt x="0" y="0"/>
                </a:moveTo>
                <a:lnTo>
                  <a:pt x="7641025" y="0"/>
                </a:lnTo>
                <a:lnTo>
                  <a:pt x="7641025" y="5015460"/>
                </a:lnTo>
                <a:lnTo>
                  <a:pt x="0" y="5015460"/>
                </a:lnTo>
                <a:lnTo>
                  <a:pt x="0" y="0"/>
                </a:lnTo>
                <a:close/>
              </a:path>
            </a:pathLst>
          </a:custGeom>
          <a:blipFill>
            <a:blip r:embed="rId5"/>
            <a:stretch>
              <a:fillRect l="0" t="-2552" r="0" b="-2552"/>
            </a:stretch>
          </a:blipFill>
        </p:spPr>
      </p:sp>
      <p:sp>
        <p:nvSpPr>
          <p:cNvPr name="TextBox 6" id="6"/>
          <p:cNvSpPr txBox="true"/>
          <p:nvPr/>
        </p:nvSpPr>
        <p:spPr>
          <a:xfrm rot="0">
            <a:off x="7295957" y="4555979"/>
            <a:ext cx="3201948" cy="1091386"/>
          </a:xfrm>
          <a:prstGeom prst="rect">
            <a:avLst/>
          </a:prstGeom>
        </p:spPr>
        <p:txBody>
          <a:bodyPr anchor="t" rtlCol="false" tIns="0" lIns="0" bIns="0" rIns="0">
            <a:spAutoFit/>
          </a:bodyPr>
          <a:lstStyle/>
          <a:p>
            <a:pPr algn="ctr">
              <a:lnSpc>
                <a:spcPts val="4419"/>
              </a:lnSpc>
            </a:pPr>
            <a:r>
              <a:rPr lang="en-US" sz="3157" b="true">
                <a:solidFill>
                  <a:srgbClr val="000000"/>
                </a:solidFill>
                <a:latin typeface="Montserrat Bold"/>
                <a:ea typeface="Montserrat Bold"/>
                <a:cs typeface="Montserrat Bold"/>
                <a:sym typeface="Montserrat Bold"/>
              </a:rPr>
              <a:t>Sample Output</a:t>
            </a:r>
          </a:p>
          <a:p>
            <a:pPr algn="ctr">
              <a:lnSpc>
                <a:spcPts val="4419"/>
              </a:lnSpc>
            </a:pPr>
            <a:r>
              <a:rPr lang="en-US" sz="3157" b="true">
                <a:solidFill>
                  <a:srgbClr val="000000"/>
                </a:solidFill>
                <a:latin typeface="Montserrat Bold"/>
                <a:ea typeface="Montserrat Bold"/>
                <a:cs typeface="Montserrat Bold"/>
                <a:sym typeface="Montserrat Bold"/>
              </a:rPr>
              <a:t>Images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69296" y="801930"/>
            <a:ext cx="14365920" cy="8683141"/>
            <a:chOff x="0" y="0"/>
            <a:chExt cx="19154560" cy="11577521"/>
          </a:xfrm>
        </p:grpSpPr>
        <p:sp>
          <p:nvSpPr>
            <p:cNvPr name="TextBox 3" id="3"/>
            <p:cNvSpPr txBox="true"/>
            <p:nvPr/>
          </p:nvSpPr>
          <p:spPr>
            <a:xfrm rot="-571860">
              <a:off x="555412" y="5947273"/>
              <a:ext cx="18103275" cy="4160178"/>
            </a:xfrm>
            <a:prstGeom prst="rect">
              <a:avLst/>
            </a:prstGeom>
          </p:spPr>
          <p:txBody>
            <a:bodyPr anchor="t" rtlCol="false" tIns="0" lIns="0" bIns="0" rIns="0">
              <a:spAutoFit/>
            </a:bodyPr>
            <a:lstStyle/>
            <a:p>
              <a:pPr algn="ctr">
                <a:lnSpc>
                  <a:spcPts val="15247"/>
                </a:lnSpc>
              </a:pPr>
              <a:r>
                <a:rPr lang="en-US" sz="30495" spc="-914">
                  <a:solidFill>
                    <a:srgbClr val="15789A"/>
                  </a:solidFill>
                  <a:latin typeface="Handelson Two"/>
                  <a:ea typeface="Handelson Two"/>
                  <a:cs typeface="Handelson Two"/>
                  <a:sym typeface="Handelson Two"/>
                </a:rPr>
                <a:t>You!!</a:t>
              </a:r>
            </a:p>
          </p:txBody>
        </p:sp>
        <p:sp>
          <p:nvSpPr>
            <p:cNvPr name="TextBox 4" id="4"/>
            <p:cNvSpPr txBox="true"/>
            <p:nvPr/>
          </p:nvSpPr>
          <p:spPr>
            <a:xfrm rot="-571860">
              <a:off x="424969" y="2859764"/>
              <a:ext cx="18531734" cy="3934768"/>
            </a:xfrm>
            <a:prstGeom prst="rect">
              <a:avLst/>
            </a:prstGeom>
          </p:spPr>
          <p:txBody>
            <a:bodyPr anchor="t" rtlCol="false" tIns="0" lIns="0" bIns="0" rIns="0">
              <a:spAutoFit/>
            </a:bodyPr>
            <a:lstStyle/>
            <a:p>
              <a:pPr algn="ctr">
                <a:lnSpc>
                  <a:spcPts val="16984"/>
                </a:lnSpc>
              </a:pPr>
              <a:r>
                <a:rPr lang="en-US" sz="26130" spc="-783">
                  <a:solidFill>
                    <a:srgbClr val="F85001"/>
                  </a:solidFill>
                  <a:latin typeface="Handelson Two"/>
                  <a:ea typeface="Handelson Two"/>
                  <a:cs typeface="Handelson Two"/>
                  <a:sym typeface="Handelson Two"/>
                </a:rPr>
                <a:t>THANK</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47886" y="3599557"/>
            <a:ext cx="9534228" cy="1596926"/>
          </a:xfrm>
          <a:prstGeom prst="rect">
            <a:avLst/>
          </a:prstGeom>
        </p:spPr>
        <p:txBody>
          <a:bodyPr anchor="t" rtlCol="false" tIns="0" lIns="0" bIns="0" rIns="0">
            <a:spAutoFit/>
          </a:bodyPr>
          <a:lstStyle/>
          <a:p>
            <a:pPr algn="l">
              <a:lnSpc>
                <a:spcPts val="6125"/>
              </a:lnSpc>
            </a:pPr>
            <a:r>
              <a:rPr lang="en-US" sz="4875" b="true">
                <a:solidFill>
                  <a:srgbClr val="2E3C4E"/>
                </a:solidFill>
                <a:latin typeface="Barlow Bold"/>
                <a:ea typeface="Barlow Bold"/>
                <a:cs typeface="Barlow Bold"/>
                <a:sym typeface="Barlow Bold"/>
              </a:rPr>
              <a:t>STEG-X: An Advanced Steganography Tool</a:t>
            </a:r>
          </a:p>
        </p:txBody>
      </p:sp>
      <p:sp>
        <p:nvSpPr>
          <p:cNvPr name="TextBox 11" id="11"/>
          <p:cNvSpPr txBox="true"/>
          <p:nvPr/>
        </p:nvSpPr>
        <p:spPr>
          <a:xfrm rot="0">
            <a:off x="947886" y="5272088"/>
            <a:ext cx="6657082" cy="408683"/>
          </a:xfrm>
          <a:prstGeom prst="rect">
            <a:avLst/>
          </a:prstGeom>
        </p:spPr>
        <p:txBody>
          <a:bodyPr anchor="t" rtlCol="false" tIns="0" lIns="0" bIns="0" rIns="0">
            <a:spAutoFit/>
          </a:bodyPr>
          <a:lstStyle/>
          <a:p>
            <a:pPr algn="l">
              <a:lnSpc>
                <a:spcPts val="3062"/>
              </a:lnSpc>
            </a:pPr>
            <a:r>
              <a:rPr lang="en-US" sz="2437" b="true">
                <a:solidFill>
                  <a:srgbClr val="2E3C4E"/>
                </a:solidFill>
                <a:latin typeface="Barlow Bold"/>
                <a:ea typeface="Barlow Bold"/>
                <a:cs typeface="Barlow Bold"/>
                <a:sym typeface="Barlow Bold"/>
              </a:rPr>
              <a:t>45 days Industrial Training Project – Coder Roots</a:t>
            </a:r>
          </a:p>
        </p:txBody>
      </p:sp>
      <p:sp>
        <p:nvSpPr>
          <p:cNvPr name="TextBox 12" id="12"/>
          <p:cNvSpPr txBox="true"/>
          <p:nvPr/>
        </p:nvSpPr>
        <p:spPr>
          <a:xfrm rot="0">
            <a:off x="947886" y="5756374"/>
            <a:ext cx="3117949" cy="408683"/>
          </a:xfrm>
          <a:prstGeom prst="rect">
            <a:avLst/>
          </a:prstGeom>
        </p:spPr>
        <p:txBody>
          <a:bodyPr anchor="t" rtlCol="false" tIns="0" lIns="0" bIns="0" rIns="0">
            <a:spAutoFit/>
          </a:bodyPr>
          <a:lstStyle/>
          <a:p>
            <a:pPr algn="l">
              <a:lnSpc>
                <a:spcPts val="3062"/>
              </a:lnSpc>
            </a:pPr>
            <a:r>
              <a:rPr lang="en-US" sz="2437" b="true">
                <a:solidFill>
                  <a:srgbClr val="2E3C4E"/>
                </a:solidFill>
                <a:latin typeface="Barlow Bold"/>
                <a:ea typeface="Barlow Bold"/>
                <a:cs typeface="Barlow Bold"/>
                <a:sym typeface="Barlow Bold"/>
              </a:rPr>
              <a:t>By: Kunal Manhas</a:t>
            </a:r>
          </a:p>
        </p:txBody>
      </p:sp>
      <p:sp>
        <p:nvSpPr>
          <p:cNvPr name="TextBox 13" id="13"/>
          <p:cNvSpPr txBox="true"/>
          <p:nvPr/>
        </p:nvSpPr>
        <p:spPr>
          <a:xfrm rot="0">
            <a:off x="947886" y="6240661"/>
            <a:ext cx="8360010" cy="763651"/>
          </a:xfrm>
          <a:prstGeom prst="rect">
            <a:avLst/>
          </a:prstGeom>
        </p:spPr>
        <p:txBody>
          <a:bodyPr anchor="t" rtlCol="false" tIns="0" lIns="0" bIns="0" rIns="0">
            <a:spAutoFit/>
          </a:bodyPr>
          <a:lstStyle/>
          <a:p>
            <a:pPr algn="l">
              <a:lnSpc>
                <a:spcPts val="3061"/>
              </a:lnSpc>
            </a:pPr>
            <a:r>
              <a:rPr lang="en-US" sz="2437" b="true">
                <a:solidFill>
                  <a:srgbClr val="2E3C4E"/>
                </a:solidFill>
                <a:latin typeface="Barlow Bold"/>
                <a:ea typeface="Barlow Bold"/>
                <a:cs typeface="Barlow Bold"/>
                <a:sym typeface="Barlow Bold"/>
              </a:rPr>
              <a:t>Reg no: 12300053 </a:t>
            </a:r>
          </a:p>
          <a:p>
            <a:pPr algn="l">
              <a:lnSpc>
                <a:spcPts val="3062"/>
              </a:lnSpc>
            </a:pPr>
            <a:r>
              <a:rPr lang="en-US" sz="2437" b="true">
                <a:solidFill>
                  <a:srgbClr val="2E3C4E"/>
                </a:solidFill>
                <a:latin typeface="Barlow Bold"/>
                <a:ea typeface="Barlow Bold"/>
                <a:cs typeface="Barlow Bold"/>
                <a:sym typeface="Barlow Bold"/>
              </a:rPr>
              <a:t>Github link:</a:t>
            </a:r>
            <a:r>
              <a:rPr lang="en-US" b="true" sz="2437" u="sng">
                <a:solidFill>
                  <a:srgbClr val="2E3C4E"/>
                </a:solidFill>
                <a:latin typeface="Barlow Bold"/>
                <a:ea typeface="Barlow Bold"/>
                <a:cs typeface="Barlow Bold"/>
                <a:sym typeface="Barlow Bold"/>
                <a:hlinkClick r:id="rId7" tooltip="https://github.com/Kunal-Manhas/STEG-X-"/>
              </a:rPr>
              <a:t> https://github.com/Kunal-Manhas/STEG-X-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47886" y="2309217"/>
            <a:ext cx="9534228" cy="1596926"/>
          </a:xfrm>
          <a:prstGeom prst="rect">
            <a:avLst/>
          </a:prstGeom>
        </p:spPr>
        <p:txBody>
          <a:bodyPr anchor="t" rtlCol="false" tIns="0" lIns="0" bIns="0" rIns="0">
            <a:spAutoFit/>
          </a:bodyPr>
          <a:lstStyle/>
          <a:p>
            <a:pPr algn="l">
              <a:lnSpc>
                <a:spcPts val="6125"/>
              </a:lnSpc>
            </a:pPr>
            <a:r>
              <a:rPr lang="en-US" sz="4875" b="true">
                <a:solidFill>
                  <a:srgbClr val="2E3C4E"/>
                </a:solidFill>
                <a:latin typeface="Barlow Bold"/>
                <a:ea typeface="Barlow Bold"/>
                <a:cs typeface="Barlow Bold"/>
                <a:sym typeface="Barlow Bold"/>
              </a:rPr>
              <a:t>Unveiling the Invisible: Understanding Steganography</a:t>
            </a:r>
          </a:p>
        </p:txBody>
      </p:sp>
      <p:sp>
        <p:nvSpPr>
          <p:cNvPr name="TextBox 11" id="11"/>
          <p:cNvSpPr txBox="true"/>
          <p:nvPr/>
        </p:nvSpPr>
        <p:spPr>
          <a:xfrm rot="0">
            <a:off x="947886" y="4185345"/>
            <a:ext cx="9534228" cy="2016552"/>
          </a:xfrm>
          <a:prstGeom prst="rect">
            <a:avLst/>
          </a:prstGeom>
        </p:spPr>
        <p:txBody>
          <a:bodyPr anchor="t" rtlCol="false" tIns="0" lIns="0" bIns="0" rIns="0">
            <a:spAutoFit/>
          </a:bodyPr>
          <a:lstStyle/>
          <a:p>
            <a:pPr algn="l">
              <a:lnSpc>
                <a:spcPts val="3261"/>
              </a:lnSpc>
            </a:pPr>
            <a:r>
              <a:rPr lang="en-US" sz="2012">
                <a:solidFill>
                  <a:srgbClr val="384653"/>
                </a:solidFill>
                <a:latin typeface="Montserrat"/>
                <a:ea typeface="Montserrat"/>
                <a:cs typeface="Montserrat"/>
                <a:sym typeface="Montserrat"/>
              </a:rPr>
              <a:t>Steganography is an ancient art reimagined for the digital age – the practice of concealing secret data within ordinary, innocuous files, making its very existence undetectable to unintended observers. Unlike cryptography, which scrambles messages, steganography ensures the message itself remains hidden in plain sight.</a:t>
            </a:r>
          </a:p>
        </p:txBody>
      </p:sp>
      <p:sp>
        <p:nvSpPr>
          <p:cNvPr name="TextBox 12" id="12"/>
          <p:cNvSpPr txBox="true"/>
          <p:nvPr/>
        </p:nvSpPr>
        <p:spPr>
          <a:xfrm rot="0">
            <a:off x="947886" y="6347222"/>
            <a:ext cx="9534228" cy="2016552"/>
          </a:xfrm>
          <a:prstGeom prst="rect">
            <a:avLst/>
          </a:prstGeom>
        </p:spPr>
        <p:txBody>
          <a:bodyPr anchor="t" rtlCol="false" tIns="0" lIns="0" bIns="0" rIns="0">
            <a:spAutoFit/>
          </a:bodyPr>
          <a:lstStyle/>
          <a:p>
            <a:pPr algn="l">
              <a:lnSpc>
                <a:spcPts val="3261"/>
              </a:lnSpc>
            </a:pPr>
            <a:r>
              <a:rPr lang="en-US" sz="2012">
                <a:solidFill>
                  <a:srgbClr val="384653"/>
                </a:solidFill>
                <a:latin typeface="Montserrat"/>
                <a:ea typeface="Montserrat"/>
                <a:cs typeface="Montserrat"/>
                <a:sym typeface="Montserrat"/>
              </a:rPr>
              <a:t>STEG-X harnesses this principle, specifically employing the Least Significant Bit (LSB) technique. This method subtly alters the lowest-order bits of pixel data in an image, embedding information without visibly changing the image itself. It's a powerful tool for covert communication in a world of pervasive surveillance.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947886" y="1899196"/>
            <a:ext cx="12177564" cy="817512"/>
          </a:xfrm>
          <a:prstGeom prst="rect">
            <a:avLst/>
          </a:prstGeom>
        </p:spPr>
        <p:txBody>
          <a:bodyPr anchor="t" rtlCol="false" tIns="0" lIns="0" bIns="0" rIns="0">
            <a:spAutoFit/>
          </a:bodyPr>
          <a:lstStyle/>
          <a:p>
            <a:pPr algn="l">
              <a:lnSpc>
                <a:spcPts val="6125"/>
              </a:lnSpc>
            </a:pPr>
            <a:r>
              <a:rPr lang="en-US" sz="4875" b="true">
                <a:solidFill>
                  <a:srgbClr val="2E3C4E"/>
                </a:solidFill>
                <a:latin typeface="Barlow Bold"/>
                <a:ea typeface="Barlow Bold"/>
                <a:cs typeface="Barlow Bold"/>
                <a:sym typeface="Barlow Bold"/>
              </a:rPr>
              <a:t>STEG-X: Your Covert Communication Toolkit</a:t>
            </a:r>
          </a:p>
        </p:txBody>
      </p:sp>
      <p:sp>
        <p:nvSpPr>
          <p:cNvPr name="TextBox 7" id="7"/>
          <p:cNvSpPr txBox="true"/>
          <p:nvPr/>
        </p:nvSpPr>
        <p:spPr>
          <a:xfrm rot="0">
            <a:off x="947886" y="3114378"/>
            <a:ext cx="16392228" cy="755070"/>
          </a:xfrm>
          <a:prstGeom prst="rect">
            <a:avLst/>
          </a:prstGeom>
        </p:spPr>
        <p:txBody>
          <a:bodyPr anchor="t" rtlCol="false" tIns="0" lIns="0" bIns="0" rIns="0">
            <a:spAutoFit/>
          </a:bodyPr>
          <a:lstStyle/>
          <a:p>
            <a:pPr algn="l">
              <a:lnSpc>
                <a:spcPts val="3099"/>
              </a:lnSpc>
            </a:pPr>
            <a:r>
              <a:rPr lang="en-US" sz="1912">
                <a:solidFill>
                  <a:srgbClr val="384653"/>
                </a:solidFill>
                <a:latin typeface="Montserrat"/>
                <a:ea typeface="Montserrat"/>
                <a:cs typeface="Montserrat"/>
                <a:sym typeface="Montserrat"/>
              </a:rPr>
              <a:t>STEG-X is a robust, Python-based cybersecurity tool developed over 45 intensive days at Coder Roots. It provides a comprehensive solution for digital information hiding, extraction, and detection. Our primary objective was to create a versatile application capable of:</a:t>
            </a:r>
          </a:p>
        </p:txBody>
      </p:sp>
      <p:grpSp>
        <p:nvGrpSpPr>
          <p:cNvPr name="Group 8" id="8"/>
          <p:cNvGrpSpPr/>
          <p:nvPr/>
        </p:nvGrpSpPr>
        <p:grpSpPr>
          <a:xfrm rot="0">
            <a:off x="943124" y="4210496"/>
            <a:ext cx="5315545" cy="3119140"/>
            <a:chOff x="0" y="0"/>
            <a:chExt cx="7087393" cy="4158853"/>
          </a:xfrm>
        </p:grpSpPr>
        <p:sp>
          <p:nvSpPr>
            <p:cNvPr name="Freeform 9" id="9"/>
            <p:cNvSpPr/>
            <p:nvPr/>
          </p:nvSpPr>
          <p:spPr>
            <a:xfrm flipH="false" flipV="false" rot="0">
              <a:off x="6350" y="6350"/>
              <a:ext cx="7074789" cy="4146169"/>
            </a:xfrm>
            <a:custGeom>
              <a:avLst/>
              <a:gdLst/>
              <a:ahLst/>
              <a:cxnLst/>
              <a:rect r="r" b="b" t="t" l="l"/>
              <a:pathLst>
                <a:path h="4146169" w="7074789">
                  <a:moveTo>
                    <a:pt x="0" y="473964"/>
                  </a:moveTo>
                  <a:cubicBezTo>
                    <a:pt x="0" y="212217"/>
                    <a:pt x="212471" y="0"/>
                    <a:pt x="474599" y="0"/>
                  </a:cubicBezTo>
                  <a:lnTo>
                    <a:pt x="6600190" y="0"/>
                  </a:lnTo>
                  <a:cubicBezTo>
                    <a:pt x="6862318" y="0"/>
                    <a:pt x="7074789" y="212217"/>
                    <a:pt x="7074789" y="473964"/>
                  </a:cubicBezTo>
                  <a:lnTo>
                    <a:pt x="7074789" y="3672205"/>
                  </a:lnTo>
                  <a:cubicBezTo>
                    <a:pt x="7074789" y="3933952"/>
                    <a:pt x="6862318" y="4146169"/>
                    <a:pt x="6600190" y="4146169"/>
                  </a:cubicBezTo>
                  <a:lnTo>
                    <a:pt x="474599" y="4146169"/>
                  </a:lnTo>
                  <a:cubicBezTo>
                    <a:pt x="212471" y="4146169"/>
                    <a:pt x="0" y="3933952"/>
                    <a:pt x="0" y="3672205"/>
                  </a:cubicBezTo>
                  <a:close/>
                </a:path>
              </a:pathLst>
            </a:custGeom>
            <a:solidFill>
              <a:srgbClr val="D4E9F7"/>
            </a:solidFill>
            <a:ln w="12700">
              <a:solidFill>
                <a:srgbClr val="000000"/>
              </a:solidFill>
            </a:ln>
          </p:spPr>
        </p:sp>
        <p:sp>
          <p:nvSpPr>
            <p:cNvPr name="Freeform 10" id="10"/>
            <p:cNvSpPr/>
            <p:nvPr/>
          </p:nvSpPr>
          <p:spPr>
            <a:xfrm flipH="false" flipV="false" rot="0">
              <a:off x="0" y="0"/>
              <a:ext cx="7087489" cy="4158869"/>
            </a:xfrm>
            <a:custGeom>
              <a:avLst/>
              <a:gdLst/>
              <a:ahLst/>
              <a:cxnLst/>
              <a:rect r="r" b="b" t="t" l="l"/>
              <a:pathLst>
                <a:path h="4158869" w="7087489">
                  <a:moveTo>
                    <a:pt x="0" y="480314"/>
                  </a:moveTo>
                  <a:cubicBezTo>
                    <a:pt x="0" y="215011"/>
                    <a:pt x="215265" y="0"/>
                    <a:pt x="480949" y="0"/>
                  </a:cubicBezTo>
                  <a:lnTo>
                    <a:pt x="6606540" y="0"/>
                  </a:lnTo>
                  <a:lnTo>
                    <a:pt x="6606540" y="6350"/>
                  </a:lnTo>
                  <a:lnTo>
                    <a:pt x="6606540" y="0"/>
                  </a:lnTo>
                  <a:cubicBezTo>
                    <a:pt x="6872097" y="0"/>
                    <a:pt x="7087489" y="215011"/>
                    <a:pt x="7087489" y="480314"/>
                  </a:cubicBezTo>
                  <a:lnTo>
                    <a:pt x="7081139" y="480314"/>
                  </a:lnTo>
                  <a:lnTo>
                    <a:pt x="7087489" y="480314"/>
                  </a:lnTo>
                  <a:lnTo>
                    <a:pt x="7087489" y="3678555"/>
                  </a:lnTo>
                  <a:lnTo>
                    <a:pt x="7081139" y="3678555"/>
                  </a:lnTo>
                  <a:lnTo>
                    <a:pt x="7087489" y="3678555"/>
                  </a:lnTo>
                  <a:cubicBezTo>
                    <a:pt x="7087489" y="3943858"/>
                    <a:pt x="6872224" y="4158869"/>
                    <a:pt x="6606540" y="4158869"/>
                  </a:cubicBezTo>
                  <a:lnTo>
                    <a:pt x="6606540" y="4152519"/>
                  </a:lnTo>
                  <a:lnTo>
                    <a:pt x="6606540" y="4158869"/>
                  </a:lnTo>
                  <a:lnTo>
                    <a:pt x="480949" y="4158869"/>
                  </a:lnTo>
                  <a:lnTo>
                    <a:pt x="480949" y="4152519"/>
                  </a:lnTo>
                  <a:lnTo>
                    <a:pt x="480949" y="4158869"/>
                  </a:lnTo>
                  <a:cubicBezTo>
                    <a:pt x="215265"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250" y="4146169"/>
                    <a:pt x="480949" y="4146169"/>
                  </a:cubicBezTo>
                  <a:lnTo>
                    <a:pt x="6606540" y="4146169"/>
                  </a:lnTo>
                  <a:cubicBezTo>
                    <a:pt x="6865112" y="4146169"/>
                    <a:pt x="7074789" y="3936873"/>
                    <a:pt x="7074789" y="3678555"/>
                  </a:cubicBezTo>
                  <a:lnTo>
                    <a:pt x="7074789" y="480314"/>
                  </a:lnTo>
                  <a:cubicBezTo>
                    <a:pt x="7074662" y="221996"/>
                    <a:pt x="6865112" y="12700"/>
                    <a:pt x="6606540" y="12700"/>
                  </a:cubicBezTo>
                  <a:lnTo>
                    <a:pt x="480949" y="12700"/>
                  </a:lnTo>
                  <a:lnTo>
                    <a:pt x="480949" y="6350"/>
                  </a:lnTo>
                  <a:lnTo>
                    <a:pt x="480949" y="12700"/>
                  </a:lnTo>
                  <a:cubicBezTo>
                    <a:pt x="222250" y="12700"/>
                    <a:pt x="12700" y="221996"/>
                    <a:pt x="12700" y="480314"/>
                  </a:cubicBezTo>
                  <a:close/>
                </a:path>
              </a:pathLst>
            </a:custGeom>
            <a:solidFill>
              <a:srgbClr val="BACFDD"/>
            </a:solidFill>
            <a:ln w="12700">
              <a:solidFill>
                <a:srgbClr val="000000"/>
              </a:solidFill>
            </a:ln>
          </p:spPr>
        </p:sp>
      </p:grpSp>
      <p:grpSp>
        <p:nvGrpSpPr>
          <p:cNvPr name="Group 11" id="11"/>
          <p:cNvGrpSpPr>
            <a:grpSpLocks noChangeAspect="true"/>
          </p:cNvGrpSpPr>
          <p:nvPr/>
        </p:nvGrpSpPr>
        <p:grpSpPr>
          <a:xfrm rot="0">
            <a:off x="1194346" y="4461719"/>
            <a:ext cx="710804" cy="710804"/>
            <a:chOff x="0" y="0"/>
            <a:chExt cx="947738" cy="947738"/>
          </a:xfrm>
        </p:grpSpPr>
        <p:sp>
          <p:nvSpPr>
            <p:cNvPr name="Freeform 12" id="12" descr="preencoded.png"/>
            <p:cNvSpPr/>
            <p:nvPr/>
          </p:nvSpPr>
          <p:spPr>
            <a:xfrm flipH="false" flipV="false" rot="0">
              <a:off x="0" y="0"/>
              <a:ext cx="947801" cy="947801"/>
            </a:xfrm>
            <a:custGeom>
              <a:avLst/>
              <a:gdLst/>
              <a:ahLst/>
              <a:cxnLst/>
              <a:rect r="r" b="b" t="t" l="l"/>
              <a:pathLst>
                <a:path h="947801" w="947801">
                  <a:moveTo>
                    <a:pt x="0" y="0"/>
                  </a:moveTo>
                  <a:lnTo>
                    <a:pt x="947801" y="0"/>
                  </a:lnTo>
                  <a:lnTo>
                    <a:pt x="947801" y="947801"/>
                  </a:lnTo>
                  <a:lnTo>
                    <a:pt x="0" y="947801"/>
                  </a:lnTo>
                  <a:lnTo>
                    <a:pt x="0" y="0"/>
                  </a:lnTo>
                  <a:close/>
                </a:path>
              </a:pathLst>
            </a:custGeom>
            <a:blipFill>
              <a:blip r:embed="rId4"/>
              <a:stretch>
                <a:fillRect l="0" t="0" r="6" b="6"/>
              </a:stretch>
            </a:blipFill>
          </p:spPr>
        </p:sp>
      </p:grpSp>
      <p:sp>
        <p:nvSpPr>
          <p:cNvPr name="Freeform 13" id="13" descr="preencoded.png"/>
          <p:cNvSpPr/>
          <p:nvPr/>
        </p:nvSpPr>
        <p:spPr>
          <a:xfrm flipH="false" flipV="false" rot="0">
            <a:off x="1389757" y="4657130"/>
            <a:ext cx="319831" cy="319831"/>
          </a:xfrm>
          <a:custGeom>
            <a:avLst/>
            <a:gdLst/>
            <a:ahLst/>
            <a:cxnLst/>
            <a:rect r="r" b="b" t="t" l="l"/>
            <a:pathLst>
              <a:path h="319831" w="319831">
                <a:moveTo>
                  <a:pt x="0" y="0"/>
                </a:moveTo>
                <a:lnTo>
                  <a:pt x="319832" y="0"/>
                </a:lnTo>
                <a:lnTo>
                  <a:pt x="319832" y="319831"/>
                </a:lnTo>
                <a:lnTo>
                  <a:pt x="0" y="319831"/>
                </a:lnTo>
                <a:lnTo>
                  <a:pt x="0" y="0"/>
                </a:lnTo>
                <a:close/>
              </a:path>
            </a:pathLst>
          </a:custGeom>
          <a:blipFill>
            <a:blip r:embed="rId5">
              <a:extLst>
                <a:ext uri="{96DAC541-7B7A-43D3-8B79-37D633B846F1}">
                  <asvg:svgBlip xmlns:asvg="http://schemas.microsoft.com/office/drawing/2016/SVG/main" r:embed="rId6"/>
                </a:ext>
              </a:extLst>
            </a:blip>
            <a:stretch>
              <a:fillRect l="-5882" t="0" r="-5882" b="0"/>
            </a:stretch>
          </a:blipFill>
        </p:spPr>
      </p:sp>
      <p:sp>
        <p:nvSpPr>
          <p:cNvPr name="TextBox 14" id="14"/>
          <p:cNvSpPr txBox="true"/>
          <p:nvPr/>
        </p:nvSpPr>
        <p:spPr>
          <a:xfrm rot="0">
            <a:off x="1194346" y="5390406"/>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Hiding Messages</a:t>
            </a:r>
          </a:p>
        </p:txBody>
      </p:sp>
      <p:sp>
        <p:nvSpPr>
          <p:cNvPr name="TextBox 15" id="15"/>
          <p:cNvSpPr txBox="true"/>
          <p:nvPr/>
        </p:nvSpPr>
        <p:spPr>
          <a:xfrm rot="0">
            <a:off x="1194346" y="5865019"/>
            <a:ext cx="4813101"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Discreetly embed text within digital images.</a:t>
            </a:r>
          </a:p>
        </p:txBody>
      </p:sp>
      <p:grpSp>
        <p:nvGrpSpPr>
          <p:cNvPr name="Group 16" id="16"/>
          <p:cNvGrpSpPr/>
          <p:nvPr/>
        </p:nvGrpSpPr>
        <p:grpSpPr>
          <a:xfrm rot="0">
            <a:off x="6486079" y="4210496"/>
            <a:ext cx="5315694" cy="3119140"/>
            <a:chOff x="0" y="0"/>
            <a:chExt cx="7087592" cy="4158853"/>
          </a:xfrm>
        </p:grpSpPr>
        <p:sp>
          <p:nvSpPr>
            <p:cNvPr name="Freeform 17" id="17"/>
            <p:cNvSpPr/>
            <p:nvPr/>
          </p:nvSpPr>
          <p:spPr>
            <a:xfrm flipH="false" flipV="false" rot="0">
              <a:off x="6350" y="6350"/>
              <a:ext cx="7074916" cy="4146169"/>
            </a:xfrm>
            <a:custGeom>
              <a:avLst/>
              <a:gdLst/>
              <a:ahLst/>
              <a:cxnLst/>
              <a:rect r="r" b="b" t="t" l="l"/>
              <a:pathLst>
                <a:path h="4146169" w="7074916">
                  <a:moveTo>
                    <a:pt x="0" y="473964"/>
                  </a:moveTo>
                  <a:cubicBezTo>
                    <a:pt x="0" y="212217"/>
                    <a:pt x="212471" y="0"/>
                    <a:pt x="474599" y="0"/>
                  </a:cubicBezTo>
                  <a:lnTo>
                    <a:pt x="6600317" y="0"/>
                  </a:lnTo>
                  <a:cubicBezTo>
                    <a:pt x="6862445" y="0"/>
                    <a:pt x="7074916" y="212217"/>
                    <a:pt x="7074916" y="473964"/>
                  </a:cubicBezTo>
                  <a:lnTo>
                    <a:pt x="7074916" y="3672205"/>
                  </a:lnTo>
                  <a:cubicBezTo>
                    <a:pt x="7074916" y="3933952"/>
                    <a:pt x="6862445" y="4146169"/>
                    <a:pt x="6600317" y="4146169"/>
                  </a:cubicBezTo>
                  <a:lnTo>
                    <a:pt x="474599" y="4146169"/>
                  </a:lnTo>
                  <a:cubicBezTo>
                    <a:pt x="212471" y="4146169"/>
                    <a:pt x="0" y="3933952"/>
                    <a:pt x="0" y="3672205"/>
                  </a:cubicBezTo>
                  <a:close/>
                </a:path>
              </a:pathLst>
            </a:custGeom>
            <a:solidFill>
              <a:srgbClr val="D4E9F7"/>
            </a:solidFill>
            <a:ln w="12700">
              <a:solidFill>
                <a:srgbClr val="000000"/>
              </a:solidFill>
            </a:ln>
          </p:spPr>
        </p:sp>
        <p:sp>
          <p:nvSpPr>
            <p:cNvPr name="Freeform 18" id="18"/>
            <p:cNvSpPr/>
            <p:nvPr/>
          </p:nvSpPr>
          <p:spPr>
            <a:xfrm flipH="false" flipV="false" rot="0">
              <a:off x="0" y="0"/>
              <a:ext cx="7087616" cy="4158869"/>
            </a:xfrm>
            <a:custGeom>
              <a:avLst/>
              <a:gdLst/>
              <a:ahLst/>
              <a:cxnLst/>
              <a:rect r="r" b="b" t="t" l="l"/>
              <a:pathLst>
                <a:path h="4158869" w="7087616">
                  <a:moveTo>
                    <a:pt x="0" y="480314"/>
                  </a:moveTo>
                  <a:cubicBezTo>
                    <a:pt x="0" y="215011"/>
                    <a:pt x="215265" y="0"/>
                    <a:pt x="480949" y="0"/>
                  </a:cubicBezTo>
                  <a:lnTo>
                    <a:pt x="6606667" y="0"/>
                  </a:lnTo>
                  <a:lnTo>
                    <a:pt x="6606667" y="6350"/>
                  </a:lnTo>
                  <a:lnTo>
                    <a:pt x="6606667" y="0"/>
                  </a:lnTo>
                  <a:cubicBezTo>
                    <a:pt x="6872224" y="0"/>
                    <a:pt x="7087616" y="215011"/>
                    <a:pt x="7087616" y="480314"/>
                  </a:cubicBezTo>
                  <a:lnTo>
                    <a:pt x="7081266" y="480314"/>
                  </a:lnTo>
                  <a:lnTo>
                    <a:pt x="7087616" y="480314"/>
                  </a:lnTo>
                  <a:lnTo>
                    <a:pt x="7087616" y="3678555"/>
                  </a:lnTo>
                  <a:lnTo>
                    <a:pt x="7081266" y="3678555"/>
                  </a:lnTo>
                  <a:lnTo>
                    <a:pt x="7087616" y="3678555"/>
                  </a:lnTo>
                  <a:cubicBezTo>
                    <a:pt x="7087616" y="3943858"/>
                    <a:pt x="6872351" y="4158869"/>
                    <a:pt x="6606667" y="4158869"/>
                  </a:cubicBezTo>
                  <a:lnTo>
                    <a:pt x="6606667" y="4152519"/>
                  </a:lnTo>
                  <a:lnTo>
                    <a:pt x="6606667" y="4158869"/>
                  </a:lnTo>
                  <a:lnTo>
                    <a:pt x="480949" y="4158869"/>
                  </a:lnTo>
                  <a:lnTo>
                    <a:pt x="480949" y="4152519"/>
                  </a:lnTo>
                  <a:lnTo>
                    <a:pt x="480949" y="4158869"/>
                  </a:lnTo>
                  <a:cubicBezTo>
                    <a:pt x="215265"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250" y="4146169"/>
                    <a:pt x="480949" y="4146169"/>
                  </a:cubicBezTo>
                  <a:lnTo>
                    <a:pt x="6606667" y="4146169"/>
                  </a:lnTo>
                  <a:cubicBezTo>
                    <a:pt x="6865239" y="4146169"/>
                    <a:pt x="7074916" y="3936873"/>
                    <a:pt x="7074916" y="3678555"/>
                  </a:cubicBezTo>
                  <a:lnTo>
                    <a:pt x="7074916" y="480314"/>
                  </a:lnTo>
                  <a:cubicBezTo>
                    <a:pt x="7074916" y="221996"/>
                    <a:pt x="6865239" y="12700"/>
                    <a:pt x="6606667" y="12700"/>
                  </a:cubicBezTo>
                  <a:lnTo>
                    <a:pt x="480949" y="12700"/>
                  </a:lnTo>
                  <a:lnTo>
                    <a:pt x="480949" y="6350"/>
                  </a:lnTo>
                  <a:lnTo>
                    <a:pt x="480949" y="12700"/>
                  </a:lnTo>
                  <a:cubicBezTo>
                    <a:pt x="222250" y="12700"/>
                    <a:pt x="12700" y="221996"/>
                    <a:pt x="12700" y="480314"/>
                  </a:cubicBezTo>
                  <a:close/>
                </a:path>
              </a:pathLst>
            </a:custGeom>
            <a:solidFill>
              <a:srgbClr val="BACFDD"/>
            </a:solidFill>
            <a:ln w="12700">
              <a:solidFill>
                <a:srgbClr val="000000"/>
              </a:solidFill>
            </a:ln>
          </p:spPr>
        </p:sp>
      </p:grpSp>
      <p:grpSp>
        <p:nvGrpSpPr>
          <p:cNvPr name="Group 19" id="19"/>
          <p:cNvGrpSpPr>
            <a:grpSpLocks noChangeAspect="true"/>
          </p:cNvGrpSpPr>
          <p:nvPr/>
        </p:nvGrpSpPr>
        <p:grpSpPr>
          <a:xfrm rot="0">
            <a:off x="6737300" y="4461719"/>
            <a:ext cx="710804" cy="710804"/>
            <a:chOff x="0" y="0"/>
            <a:chExt cx="947738" cy="947738"/>
          </a:xfrm>
        </p:grpSpPr>
        <p:sp>
          <p:nvSpPr>
            <p:cNvPr name="Freeform 20" id="20" descr="preencoded.png"/>
            <p:cNvSpPr/>
            <p:nvPr/>
          </p:nvSpPr>
          <p:spPr>
            <a:xfrm flipH="false" flipV="false" rot="0">
              <a:off x="0" y="0"/>
              <a:ext cx="947801" cy="947801"/>
            </a:xfrm>
            <a:custGeom>
              <a:avLst/>
              <a:gdLst/>
              <a:ahLst/>
              <a:cxnLst/>
              <a:rect r="r" b="b" t="t" l="l"/>
              <a:pathLst>
                <a:path h="947801" w="947801">
                  <a:moveTo>
                    <a:pt x="0" y="0"/>
                  </a:moveTo>
                  <a:lnTo>
                    <a:pt x="947801" y="0"/>
                  </a:lnTo>
                  <a:lnTo>
                    <a:pt x="947801" y="947801"/>
                  </a:lnTo>
                  <a:lnTo>
                    <a:pt x="0" y="947801"/>
                  </a:lnTo>
                  <a:lnTo>
                    <a:pt x="0" y="0"/>
                  </a:lnTo>
                  <a:close/>
                </a:path>
              </a:pathLst>
            </a:custGeom>
            <a:blipFill>
              <a:blip r:embed="rId7"/>
              <a:stretch>
                <a:fillRect l="0" t="0" r="6" b="6"/>
              </a:stretch>
            </a:blipFill>
          </p:spPr>
        </p:sp>
      </p:grpSp>
      <p:sp>
        <p:nvSpPr>
          <p:cNvPr name="Freeform 21" id="21" descr="preencoded.png"/>
          <p:cNvSpPr/>
          <p:nvPr/>
        </p:nvSpPr>
        <p:spPr>
          <a:xfrm flipH="false" flipV="false" rot="0">
            <a:off x="6932711" y="4657130"/>
            <a:ext cx="319831" cy="319831"/>
          </a:xfrm>
          <a:custGeom>
            <a:avLst/>
            <a:gdLst/>
            <a:ahLst/>
            <a:cxnLst/>
            <a:rect r="r" b="b" t="t" l="l"/>
            <a:pathLst>
              <a:path h="319831" w="319831">
                <a:moveTo>
                  <a:pt x="0" y="0"/>
                </a:moveTo>
                <a:lnTo>
                  <a:pt x="319831" y="0"/>
                </a:lnTo>
                <a:lnTo>
                  <a:pt x="319831" y="319831"/>
                </a:lnTo>
                <a:lnTo>
                  <a:pt x="0" y="3198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6737300" y="5390406"/>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Extracting Secrets</a:t>
            </a:r>
          </a:p>
        </p:txBody>
      </p:sp>
      <p:sp>
        <p:nvSpPr>
          <p:cNvPr name="TextBox 23" id="23"/>
          <p:cNvSpPr txBox="true"/>
          <p:nvPr/>
        </p:nvSpPr>
        <p:spPr>
          <a:xfrm rot="0">
            <a:off x="6737300" y="5865019"/>
            <a:ext cx="4813250"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Retrieve hidden messages from steganographic images.</a:t>
            </a:r>
          </a:p>
        </p:txBody>
      </p:sp>
      <p:grpSp>
        <p:nvGrpSpPr>
          <p:cNvPr name="Group 24" id="24"/>
          <p:cNvGrpSpPr/>
          <p:nvPr/>
        </p:nvGrpSpPr>
        <p:grpSpPr>
          <a:xfrm rot="0">
            <a:off x="12029183" y="4210496"/>
            <a:ext cx="5315545" cy="3119140"/>
            <a:chOff x="0" y="0"/>
            <a:chExt cx="7087393" cy="4158853"/>
          </a:xfrm>
        </p:grpSpPr>
        <p:sp>
          <p:nvSpPr>
            <p:cNvPr name="Freeform 25" id="25"/>
            <p:cNvSpPr/>
            <p:nvPr/>
          </p:nvSpPr>
          <p:spPr>
            <a:xfrm flipH="false" flipV="false" rot="0">
              <a:off x="6350" y="6350"/>
              <a:ext cx="7074789" cy="4146169"/>
            </a:xfrm>
            <a:custGeom>
              <a:avLst/>
              <a:gdLst/>
              <a:ahLst/>
              <a:cxnLst/>
              <a:rect r="r" b="b" t="t" l="l"/>
              <a:pathLst>
                <a:path h="4146169" w="7074789">
                  <a:moveTo>
                    <a:pt x="0" y="473964"/>
                  </a:moveTo>
                  <a:cubicBezTo>
                    <a:pt x="0" y="212217"/>
                    <a:pt x="212471" y="0"/>
                    <a:pt x="474599" y="0"/>
                  </a:cubicBezTo>
                  <a:lnTo>
                    <a:pt x="6600190" y="0"/>
                  </a:lnTo>
                  <a:cubicBezTo>
                    <a:pt x="6862318" y="0"/>
                    <a:pt x="7074789" y="212217"/>
                    <a:pt x="7074789" y="473964"/>
                  </a:cubicBezTo>
                  <a:lnTo>
                    <a:pt x="7074789" y="3672205"/>
                  </a:lnTo>
                  <a:cubicBezTo>
                    <a:pt x="7074789" y="3933952"/>
                    <a:pt x="6862318" y="4146169"/>
                    <a:pt x="6600190" y="4146169"/>
                  </a:cubicBezTo>
                  <a:lnTo>
                    <a:pt x="474599" y="4146169"/>
                  </a:lnTo>
                  <a:cubicBezTo>
                    <a:pt x="212471" y="4146169"/>
                    <a:pt x="0" y="3933952"/>
                    <a:pt x="0" y="3672205"/>
                  </a:cubicBezTo>
                  <a:close/>
                </a:path>
              </a:pathLst>
            </a:custGeom>
            <a:solidFill>
              <a:srgbClr val="D4E9F7"/>
            </a:solidFill>
            <a:ln w="12700">
              <a:solidFill>
                <a:srgbClr val="000000"/>
              </a:solidFill>
            </a:ln>
          </p:spPr>
        </p:sp>
        <p:sp>
          <p:nvSpPr>
            <p:cNvPr name="Freeform 26" id="26"/>
            <p:cNvSpPr/>
            <p:nvPr/>
          </p:nvSpPr>
          <p:spPr>
            <a:xfrm flipH="false" flipV="false" rot="0">
              <a:off x="0" y="0"/>
              <a:ext cx="7087489" cy="4158869"/>
            </a:xfrm>
            <a:custGeom>
              <a:avLst/>
              <a:gdLst/>
              <a:ahLst/>
              <a:cxnLst/>
              <a:rect r="r" b="b" t="t" l="l"/>
              <a:pathLst>
                <a:path h="4158869" w="7087489">
                  <a:moveTo>
                    <a:pt x="0" y="480314"/>
                  </a:moveTo>
                  <a:cubicBezTo>
                    <a:pt x="0" y="215011"/>
                    <a:pt x="215265" y="0"/>
                    <a:pt x="480949" y="0"/>
                  </a:cubicBezTo>
                  <a:lnTo>
                    <a:pt x="6606540" y="0"/>
                  </a:lnTo>
                  <a:lnTo>
                    <a:pt x="6606540" y="6350"/>
                  </a:lnTo>
                  <a:lnTo>
                    <a:pt x="6606540" y="0"/>
                  </a:lnTo>
                  <a:cubicBezTo>
                    <a:pt x="6872097" y="0"/>
                    <a:pt x="7087489" y="215011"/>
                    <a:pt x="7087489" y="480314"/>
                  </a:cubicBezTo>
                  <a:lnTo>
                    <a:pt x="7081139" y="480314"/>
                  </a:lnTo>
                  <a:lnTo>
                    <a:pt x="7087489" y="480314"/>
                  </a:lnTo>
                  <a:lnTo>
                    <a:pt x="7087489" y="3678555"/>
                  </a:lnTo>
                  <a:lnTo>
                    <a:pt x="7081139" y="3678555"/>
                  </a:lnTo>
                  <a:lnTo>
                    <a:pt x="7087489" y="3678555"/>
                  </a:lnTo>
                  <a:cubicBezTo>
                    <a:pt x="7087489" y="3943858"/>
                    <a:pt x="6872224" y="4158869"/>
                    <a:pt x="6606540" y="4158869"/>
                  </a:cubicBezTo>
                  <a:lnTo>
                    <a:pt x="6606540" y="4152519"/>
                  </a:lnTo>
                  <a:lnTo>
                    <a:pt x="6606540" y="4158869"/>
                  </a:lnTo>
                  <a:lnTo>
                    <a:pt x="480949" y="4158869"/>
                  </a:lnTo>
                  <a:lnTo>
                    <a:pt x="480949" y="4152519"/>
                  </a:lnTo>
                  <a:lnTo>
                    <a:pt x="480949" y="4158869"/>
                  </a:lnTo>
                  <a:cubicBezTo>
                    <a:pt x="215265" y="4158869"/>
                    <a:pt x="0" y="3943858"/>
                    <a:pt x="0" y="3678555"/>
                  </a:cubicBezTo>
                  <a:lnTo>
                    <a:pt x="0" y="480314"/>
                  </a:lnTo>
                  <a:lnTo>
                    <a:pt x="6350" y="480314"/>
                  </a:lnTo>
                  <a:lnTo>
                    <a:pt x="0" y="480314"/>
                  </a:lnTo>
                  <a:moveTo>
                    <a:pt x="12700" y="480314"/>
                  </a:moveTo>
                  <a:lnTo>
                    <a:pt x="12700" y="3678555"/>
                  </a:lnTo>
                  <a:lnTo>
                    <a:pt x="6350" y="3678555"/>
                  </a:lnTo>
                  <a:lnTo>
                    <a:pt x="12700" y="3678555"/>
                  </a:lnTo>
                  <a:cubicBezTo>
                    <a:pt x="12700" y="3936746"/>
                    <a:pt x="222250" y="4146169"/>
                    <a:pt x="480949" y="4146169"/>
                  </a:cubicBezTo>
                  <a:lnTo>
                    <a:pt x="6606540" y="4146169"/>
                  </a:lnTo>
                  <a:cubicBezTo>
                    <a:pt x="6865112" y="4146169"/>
                    <a:pt x="7074789" y="3936873"/>
                    <a:pt x="7074789" y="3678555"/>
                  </a:cubicBezTo>
                  <a:lnTo>
                    <a:pt x="7074789" y="480314"/>
                  </a:lnTo>
                  <a:cubicBezTo>
                    <a:pt x="7074662" y="221996"/>
                    <a:pt x="6865112" y="12700"/>
                    <a:pt x="6606540" y="12700"/>
                  </a:cubicBezTo>
                  <a:lnTo>
                    <a:pt x="480949" y="12700"/>
                  </a:lnTo>
                  <a:lnTo>
                    <a:pt x="480949" y="6350"/>
                  </a:lnTo>
                  <a:lnTo>
                    <a:pt x="480949" y="12700"/>
                  </a:lnTo>
                  <a:cubicBezTo>
                    <a:pt x="222250" y="12700"/>
                    <a:pt x="12700" y="221996"/>
                    <a:pt x="12700" y="480314"/>
                  </a:cubicBezTo>
                  <a:close/>
                </a:path>
              </a:pathLst>
            </a:custGeom>
            <a:solidFill>
              <a:srgbClr val="BACFDD"/>
            </a:solidFill>
            <a:ln w="12700">
              <a:solidFill>
                <a:srgbClr val="000000"/>
              </a:solidFill>
            </a:ln>
          </p:spPr>
        </p:sp>
      </p:grpSp>
      <p:grpSp>
        <p:nvGrpSpPr>
          <p:cNvPr name="Group 27" id="27"/>
          <p:cNvGrpSpPr>
            <a:grpSpLocks noChangeAspect="true"/>
          </p:cNvGrpSpPr>
          <p:nvPr/>
        </p:nvGrpSpPr>
        <p:grpSpPr>
          <a:xfrm rot="0">
            <a:off x="12280404" y="4461719"/>
            <a:ext cx="710804" cy="710804"/>
            <a:chOff x="0" y="0"/>
            <a:chExt cx="947738" cy="947738"/>
          </a:xfrm>
        </p:grpSpPr>
        <p:sp>
          <p:nvSpPr>
            <p:cNvPr name="Freeform 28" id="28" descr="preencoded.png"/>
            <p:cNvSpPr/>
            <p:nvPr/>
          </p:nvSpPr>
          <p:spPr>
            <a:xfrm flipH="false" flipV="false" rot="0">
              <a:off x="0" y="0"/>
              <a:ext cx="947801" cy="947801"/>
            </a:xfrm>
            <a:custGeom>
              <a:avLst/>
              <a:gdLst/>
              <a:ahLst/>
              <a:cxnLst/>
              <a:rect r="r" b="b" t="t" l="l"/>
              <a:pathLst>
                <a:path h="947801" w="947801">
                  <a:moveTo>
                    <a:pt x="0" y="0"/>
                  </a:moveTo>
                  <a:lnTo>
                    <a:pt x="947801" y="0"/>
                  </a:lnTo>
                  <a:lnTo>
                    <a:pt x="947801" y="947801"/>
                  </a:lnTo>
                  <a:lnTo>
                    <a:pt x="0" y="947801"/>
                  </a:lnTo>
                  <a:lnTo>
                    <a:pt x="0" y="0"/>
                  </a:lnTo>
                  <a:close/>
                </a:path>
              </a:pathLst>
            </a:custGeom>
            <a:blipFill>
              <a:blip r:embed="rId10"/>
              <a:stretch>
                <a:fillRect l="0" t="0" r="6" b="6"/>
              </a:stretch>
            </a:blipFill>
          </p:spPr>
        </p:sp>
      </p:grpSp>
      <p:sp>
        <p:nvSpPr>
          <p:cNvPr name="Freeform 29" id="29" descr="preencoded.png"/>
          <p:cNvSpPr/>
          <p:nvPr/>
        </p:nvSpPr>
        <p:spPr>
          <a:xfrm flipH="false" flipV="false" rot="0">
            <a:off x="12475815" y="4657130"/>
            <a:ext cx="319831" cy="319831"/>
          </a:xfrm>
          <a:custGeom>
            <a:avLst/>
            <a:gdLst/>
            <a:ahLst/>
            <a:cxnLst/>
            <a:rect r="r" b="b" t="t" l="l"/>
            <a:pathLst>
              <a:path h="319831" w="319831">
                <a:moveTo>
                  <a:pt x="0" y="0"/>
                </a:moveTo>
                <a:lnTo>
                  <a:pt x="319831" y="0"/>
                </a:lnTo>
                <a:lnTo>
                  <a:pt x="319831" y="319831"/>
                </a:lnTo>
                <a:lnTo>
                  <a:pt x="0" y="3198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12280404" y="5390406"/>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Detecting Anomalies</a:t>
            </a:r>
          </a:p>
        </p:txBody>
      </p:sp>
      <p:sp>
        <p:nvSpPr>
          <p:cNvPr name="TextBox 31" id="31"/>
          <p:cNvSpPr txBox="true"/>
          <p:nvPr/>
        </p:nvSpPr>
        <p:spPr>
          <a:xfrm rot="0">
            <a:off x="12280404" y="5865019"/>
            <a:ext cx="4813101" cy="1213396"/>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Analyze images for subtle LSB manipulations, exposing hidden content.</a:t>
            </a:r>
          </a:p>
        </p:txBody>
      </p:sp>
      <p:sp>
        <p:nvSpPr>
          <p:cNvPr name="TextBox 32" id="32"/>
          <p:cNvSpPr txBox="true"/>
          <p:nvPr/>
        </p:nvSpPr>
        <p:spPr>
          <a:xfrm rot="0">
            <a:off x="947886" y="7515225"/>
            <a:ext cx="16392228" cy="787827"/>
          </a:xfrm>
          <a:prstGeom prst="rect">
            <a:avLst/>
          </a:prstGeom>
        </p:spPr>
        <p:txBody>
          <a:bodyPr anchor="t" rtlCol="false" tIns="0" lIns="0" bIns="0" rIns="0">
            <a:spAutoFit/>
          </a:bodyPr>
          <a:lstStyle/>
          <a:p>
            <a:pPr algn="l">
              <a:lnSpc>
                <a:spcPts val="3261"/>
              </a:lnSpc>
            </a:pPr>
            <a:r>
              <a:rPr lang="en-US" sz="2012">
                <a:solidFill>
                  <a:srgbClr val="384653"/>
                </a:solidFill>
                <a:latin typeface="Montserrat"/>
                <a:ea typeface="Montserrat"/>
                <a:cs typeface="Montserrat"/>
                <a:sym typeface="Montserrat"/>
              </a:rPr>
              <a:t>This project bridges theoretical cybersecurity concepts with practical application, offering both a command-line interface for technical users and a graphical user interface for broader accessibility.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947886" y="1640979"/>
            <a:ext cx="15950952" cy="817513"/>
          </a:xfrm>
          <a:prstGeom prst="rect">
            <a:avLst/>
          </a:prstGeom>
        </p:spPr>
        <p:txBody>
          <a:bodyPr anchor="t" rtlCol="false" tIns="0" lIns="0" bIns="0" rIns="0">
            <a:spAutoFit/>
          </a:bodyPr>
          <a:lstStyle/>
          <a:p>
            <a:pPr algn="l">
              <a:lnSpc>
                <a:spcPts val="6125"/>
              </a:lnSpc>
            </a:pPr>
            <a:r>
              <a:rPr lang="en-US" sz="4875" b="true">
                <a:solidFill>
                  <a:srgbClr val="2E3C4E"/>
                </a:solidFill>
                <a:latin typeface="Barlow Bold"/>
                <a:ea typeface="Barlow Bold"/>
                <a:cs typeface="Barlow Bold"/>
                <a:sym typeface="Barlow Bold"/>
              </a:rPr>
              <a:t>Project Objectives: Crafting a Secure &amp; User-Friendly Tool</a:t>
            </a:r>
          </a:p>
        </p:txBody>
      </p:sp>
      <p:sp>
        <p:nvSpPr>
          <p:cNvPr name="TextBox 7" id="7"/>
          <p:cNvSpPr txBox="true"/>
          <p:nvPr/>
        </p:nvSpPr>
        <p:spPr>
          <a:xfrm rot="0">
            <a:off x="947886" y="2856160"/>
            <a:ext cx="16392228" cy="787827"/>
          </a:xfrm>
          <a:prstGeom prst="rect">
            <a:avLst/>
          </a:prstGeom>
        </p:spPr>
        <p:txBody>
          <a:bodyPr anchor="t" rtlCol="false" tIns="0" lIns="0" bIns="0" rIns="0">
            <a:spAutoFit/>
          </a:bodyPr>
          <a:lstStyle/>
          <a:p>
            <a:pPr algn="l">
              <a:lnSpc>
                <a:spcPts val="3261"/>
              </a:lnSpc>
            </a:pPr>
            <a:r>
              <a:rPr lang="en-US" sz="2012">
                <a:solidFill>
                  <a:srgbClr val="384653"/>
                </a:solidFill>
                <a:latin typeface="Montserrat"/>
                <a:ea typeface="Montserrat"/>
                <a:cs typeface="Montserrat"/>
                <a:sym typeface="Montserrat"/>
              </a:rPr>
              <a:t>Our development journey for STEG-X was guided by clear, actionable objectives focused on delivering a high-quality, functional cybersecurity utility. Each goal contributed to the tool's overall effectiveness and user experience.</a:t>
            </a:r>
          </a:p>
        </p:txBody>
      </p:sp>
      <p:sp>
        <p:nvSpPr>
          <p:cNvPr name="TextBox 8" id="8"/>
          <p:cNvSpPr txBox="true"/>
          <p:nvPr/>
        </p:nvSpPr>
        <p:spPr>
          <a:xfrm rot="0">
            <a:off x="947886" y="3880842"/>
            <a:ext cx="236935" cy="372368"/>
          </a:xfrm>
          <a:prstGeom prst="rect">
            <a:avLst/>
          </a:prstGeom>
        </p:spPr>
        <p:txBody>
          <a:bodyPr anchor="t" rtlCol="false" tIns="0" lIns="0" bIns="0" rIns="0">
            <a:spAutoFit/>
          </a:bodyPr>
          <a:lstStyle/>
          <a:p>
            <a:pPr algn="l">
              <a:lnSpc>
                <a:spcPts val="2937"/>
              </a:lnSpc>
            </a:pPr>
            <a:r>
              <a:rPr lang="en-US" sz="1812">
                <a:solidFill>
                  <a:srgbClr val="384653"/>
                </a:solidFill>
                <a:latin typeface="Barlow Light"/>
                <a:ea typeface="Barlow Light"/>
                <a:cs typeface="Barlow Light"/>
                <a:sym typeface="Barlow Light"/>
              </a:rPr>
              <a:t>01</a:t>
            </a:r>
          </a:p>
        </p:txBody>
      </p:sp>
      <p:grpSp>
        <p:nvGrpSpPr>
          <p:cNvPr name="Group 9" id="9"/>
          <p:cNvGrpSpPr>
            <a:grpSpLocks noChangeAspect="true"/>
          </p:cNvGrpSpPr>
          <p:nvPr/>
        </p:nvGrpSpPr>
        <p:grpSpPr>
          <a:xfrm rot="0">
            <a:off x="947886" y="4331196"/>
            <a:ext cx="5306020" cy="28575"/>
            <a:chOff x="0" y="0"/>
            <a:chExt cx="7074693" cy="38100"/>
          </a:xfrm>
        </p:grpSpPr>
        <p:sp>
          <p:nvSpPr>
            <p:cNvPr name="Freeform 10" id="10" descr="preencoded.png"/>
            <p:cNvSpPr/>
            <p:nvPr/>
          </p:nvSpPr>
          <p:spPr>
            <a:xfrm flipH="false" flipV="false" rot="0">
              <a:off x="0" y="0"/>
              <a:ext cx="7074662" cy="38100"/>
            </a:xfrm>
            <a:custGeom>
              <a:avLst/>
              <a:gdLst/>
              <a:ahLst/>
              <a:cxnLst/>
              <a:rect r="r" b="b" t="t" l="l"/>
              <a:pathLst>
                <a:path h="38100" w="7074662">
                  <a:moveTo>
                    <a:pt x="0" y="0"/>
                  </a:moveTo>
                  <a:lnTo>
                    <a:pt x="7074662" y="0"/>
                  </a:lnTo>
                  <a:lnTo>
                    <a:pt x="7074662" y="38100"/>
                  </a:lnTo>
                  <a:lnTo>
                    <a:pt x="0" y="38100"/>
                  </a:lnTo>
                  <a:lnTo>
                    <a:pt x="0" y="0"/>
                  </a:lnTo>
                  <a:close/>
                </a:path>
              </a:pathLst>
            </a:custGeom>
            <a:blipFill>
              <a:blip r:embed="rId4"/>
              <a:stretch>
                <a:fillRect l="0" t="-5" r="0" b="-5"/>
              </a:stretch>
            </a:blipFill>
          </p:spPr>
        </p:sp>
      </p:grpSp>
      <p:sp>
        <p:nvSpPr>
          <p:cNvPr name="TextBox 11" id="11"/>
          <p:cNvSpPr txBox="true"/>
          <p:nvPr/>
        </p:nvSpPr>
        <p:spPr>
          <a:xfrm rot="0">
            <a:off x="947886" y="4487764"/>
            <a:ext cx="461277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Python-Based Cybersecurity Tool</a:t>
            </a:r>
          </a:p>
        </p:txBody>
      </p:sp>
      <p:sp>
        <p:nvSpPr>
          <p:cNvPr name="TextBox 12" id="12"/>
          <p:cNvSpPr txBox="true"/>
          <p:nvPr/>
        </p:nvSpPr>
        <p:spPr>
          <a:xfrm rot="0">
            <a:off x="947886" y="4962376"/>
            <a:ext cx="5306020"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Develop a reliable and efficient cybersecurity application entirely in Python.</a:t>
            </a:r>
          </a:p>
        </p:txBody>
      </p:sp>
      <p:sp>
        <p:nvSpPr>
          <p:cNvPr name="TextBox 13" id="13"/>
          <p:cNvSpPr txBox="true"/>
          <p:nvPr/>
        </p:nvSpPr>
        <p:spPr>
          <a:xfrm rot="0">
            <a:off x="6490841" y="3880842"/>
            <a:ext cx="236935" cy="372368"/>
          </a:xfrm>
          <a:prstGeom prst="rect">
            <a:avLst/>
          </a:prstGeom>
        </p:spPr>
        <p:txBody>
          <a:bodyPr anchor="t" rtlCol="false" tIns="0" lIns="0" bIns="0" rIns="0">
            <a:spAutoFit/>
          </a:bodyPr>
          <a:lstStyle/>
          <a:p>
            <a:pPr algn="l">
              <a:lnSpc>
                <a:spcPts val="2937"/>
              </a:lnSpc>
            </a:pPr>
            <a:r>
              <a:rPr lang="en-US" sz="1812">
                <a:solidFill>
                  <a:srgbClr val="384653"/>
                </a:solidFill>
                <a:latin typeface="Barlow Light"/>
                <a:ea typeface="Barlow Light"/>
                <a:cs typeface="Barlow Light"/>
                <a:sym typeface="Barlow Light"/>
              </a:rPr>
              <a:t>02</a:t>
            </a:r>
          </a:p>
        </p:txBody>
      </p:sp>
      <p:grpSp>
        <p:nvGrpSpPr>
          <p:cNvPr name="Group 14" id="14"/>
          <p:cNvGrpSpPr>
            <a:grpSpLocks noChangeAspect="true"/>
          </p:cNvGrpSpPr>
          <p:nvPr/>
        </p:nvGrpSpPr>
        <p:grpSpPr>
          <a:xfrm rot="0">
            <a:off x="6490841" y="4331196"/>
            <a:ext cx="5306169" cy="28575"/>
            <a:chOff x="0" y="0"/>
            <a:chExt cx="7074892" cy="38100"/>
          </a:xfrm>
        </p:grpSpPr>
        <p:sp>
          <p:nvSpPr>
            <p:cNvPr name="Freeform 15" id="15" descr="preencoded.png"/>
            <p:cNvSpPr/>
            <p:nvPr/>
          </p:nvSpPr>
          <p:spPr>
            <a:xfrm flipH="false" flipV="false" rot="0">
              <a:off x="0" y="0"/>
              <a:ext cx="7074916" cy="38100"/>
            </a:xfrm>
            <a:custGeom>
              <a:avLst/>
              <a:gdLst/>
              <a:ahLst/>
              <a:cxnLst/>
              <a:rect r="r" b="b" t="t" l="l"/>
              <a:pathLst>
                <a:path h="38100" w="7074916">
                  <a:moveTo>
                    <a:pt x="0" y="0"/>
                  </a:moveTo>
                  <a:lnTo>
                    <a:pt x="7074916" y="0"/>
                  </a:lnTo>
                  <a:lnTo>
                    <a:pt x="7074916" y="38100"/>
                  </a:lnTo>
                  <a:lnTo>
                    <a:pt x="0" y="38100"/>
                  </a:lnTo>
                  <a:lnTo>
                    <a:pt x="0" y="0"/>
                  </a:lnTo>
                  <a:close/>
                </a:path>
              </a:pathLst>
            </a:custGeom>
            <a:blipFill>
              <a:blip r:embed="rId4"/>
              <a:stretch>
                <a:fillRect l="0" t="-7" r="0" b="-7"/>
              </a:stretch>
            </a:blipFill>
          </p:spPr>
        </p:sp>
      </p:grpSp>
      <p:sp>
        <p:nvSpPr>
          <p:cNvPr name="TextBox 16" id="16"/>
          <p:cNvSpPr txBox="true"/>
          <p:nvPr/>
        </p:nvSpPr>
        <p:spPr>
          <a:xfrm rot="0">
            <a:off x="6490841" y="4487764"/>
            <a:ext cx="3846760"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Secure LSB Implementation</a:t>
            </a:r>
          </a:p>
        </p:txBody>
      </p:sp>
      <p:sp>
        <p:nvSpPr>
          <p:cNvPr name="TextBox 17" id="17"/>
          <p:cNvSpPr txBox="true"/>
          <p:nvPr/>
        </p:nvSpPr>
        <p:spPr>
          <a:xfrm rot="0">
            <a:off x="6490841" y="4962376"/>
            <a:ext cx="5306169" cy="1213396"/>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Engineer robust message hiding capabilities using the Least Significant Bit (LSB) steganography technique.</a:t>
            </a:r>
          </a:p>
        </p:txBody>
      </p:sp>
      <p:sp>
        <p:nvSpPr>
          <p:cNvPr name="TextBox 18" id="18"/>
          <p:cNvSpPr txBox="true"/>
          <p:nvPr/>
        </p:nvSpPr>
        <p:spPr>
          <a:xfrm rot="0">
            <a:off x="12033945" y="3880842"/>
            <a:ext cx="236935" cy="372368"/>
          </a:xfrm>
          <a:prstGeom prst="rect">
            <a:avLst/>
          </a:prstGeom>
        </p:spPr>
        <p:txBody>
          <a:bodyPr anchor="t" rtlCol="false" tIns="0" lIns="0" bIns="0" rIns="0">
            <a:spAutoFit/>
          </a:bodyPr>
          <a:lstStyle/>
          <a:p>
            <a:pPr algn="l">
              <a:lnSpc>
                <a:spcPts val="2937"/>
              </a:lnSpc>
            </a:pPr>
            <a:r>
              <a:rPr lang="en-US" sz="1812">
                <a:solidFill>
                  <a:srgbClr val="384653"/>
                </a:solidFill>
                <a:latin typeface="Barlow Light"/>
                <a:ea typeface="Barlow Light"/>
                <a:cs typeface="Barlow Light"/>
                <a:sym typeface="Barlow Light"/>
              </a:rPr>
              <a:t>03</a:t>
            </a:r>
          </a:p>
        </p:txBody>
      </p:sp>
      <p:grpSp>
        <p:nvGrpSpPr>
          <p:cNvPr name="Group 19" id="19"/>
          <p:cNvGrpSpPr>
            <a:grpSpLocks noChangeAspect="true"/>
          </p:cNvGrpSpPr>
          <p:nvPr/>
        </p:nvGrpSpPr>
        <p:grpSpPr>
          <a:xfrm rot="0">
            <a:off x="12033945" y="4331196"/>
            <a:ext cx="5306020" cy="28575"/>
            <a:chOff x="0" y="0"/>
            <a:chExt cx="7074693" cy="38100"/>
          </a:xfrm>
        </p:grpSpPr>
        <p:sp>
          <p:nvSpPr>
            <p:cNvPr name="Freeform 20" id="20" descr="preencoded.png"/>
            <p:cNvSpPr/>
            <p:nvPr/>
          </p:nvSpPr>
          <p:spPr>
            <a:xfrm flipH="false" flipV="false" rot="0">
              <a:off x="0" y="0"/>
              <a:ext cx="7074662" cy="38100"/>
            </a:xfrm>
            <a:custGeom>
              <a:avLst/>
              <a:gdLst/>
              <a:ahLst/>
              <a:cxnLst/>
              <a:rect r="r" b="b" t="t" l="l"/>
              <a:pathLst>
                <a:path h="38100" w="7074662">
                  <a:moveTo>
                    <a:pt x="0" y="0"/>
                  </a:moveTo>
                  <a:lnTo>
                    <a:pt x="7074662" y="0"/>
                  </a:lnTo>
                  <a:lnTo>
                    <a:pt x="7074662" y="38100"/>
                  </a:lnTo>
                  <a:lnTo>
                    <a:pt x="0" y="38100"/>
                  </a:lnTo>
                  <a:lnTo>
                    <a:pt x="0" y="0"/>
                  </a:lnTo>
                  <a:close/>
                </a:path>
              </a:pathLst>
            </a:custGeom>
            <a:blipFill>
              <a:blip r:embed="rId4"/>
              <a:stretch>
                <a:fillRect l="0" t="-5" r="0" b="-5"/>
              </a:stretch>
            </a:blipFill>
          </p:spPr>
        </p:sp>
      </p:grpSp>
      <p:sp>
        <p:nvSpPr>
          <p:cNvPr name="TextBox 21" id="21"/>
          <p:cNvSpPr txBox="true"/>
          <p:nvPr/>
        </p:nvSpPr>
        <p:spPr>
          <a:xfrm rot="0">
            <a:off x="12033945" y="4487764"/>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Dual Interface Design</a:t>
            </a:r>
          </a:p>
        </p:txBody>
      </p:sp>
      <p:sp>
        <p:nvSpPr>
          <p:cNvPr name="TextBox 22" id="22"/>
          <p:cNvSpPr txBox="true"/>
          <p:nvPr/>
        </p:nvSpPr>
        <p:spPr>
          <a:xfrm rot="0">
            <a:off x="12033945" y="4962376"/>
            <a:ext cx="5306020" cy="1213396"/>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Provide both a Command-Line Interface (CLI) and a Graphical User Interface (GUI) for diverse user needs.</a:t>
            </a:r>
          </a:p>
        </p:txBody>
      </p:sp>
      <p:sp>
        <p:nvSpPr>
          <p:cNvPr name="TextBox 23" id="23"/>
          <p:cNvSpPr txBox="true"/>
          <p:nvPr/>
        </p:nvSpPr>
        <p:spPr>
          <a:xfrm rot="0">
            <a:off x="947886" y="6514208"/>
            <a:ext cx="236935" cy="372367"/>
          </a:xfrm>
          <a:prstGeom prst="rect">
            <a:avLst/>
          </a:prstGeom>
        </p:spPr>
        <p:txBody>
          <a:bodyPr anchor="t" rtlCol="false" tIns="0" lIns="0" bIns="0" rIns="0">
            <a:spAutoFit/>
          </a:bodyPr>
          <a:lstStyle/>
          <a:p>
            <a:pPr algn="l">
              <a:lnSpc>
                <a:spcPts val="2937"/>
              </a:lnSpc>
            </a:pPr>
            <a:r>
              <a:rPr lang="en-US" sz="1812">
                <a:solidFill>
                  <a:srgbClr val="384653"/>
                </a:solidFill>
                <a:latin typeface="Barlow Light"/>
                <a:ea typeface="Barlow Light"/>
                <a:cs typeface="Barlow Light"/>
                <a:sym typeface="Barlow Light"/>
              </a:rPr>
              <a:t>04</a:t>
            </a:r>
          </a:p>
        </p:txBody>
      </p:sp>
      <p:grpSp>
        <p:nvGrpSpPr>
          <p:cNvPr name="Group 24" id="24"/>
          <p:cNvGrpSpPr>
            <a:grpSpLocks noChangeAspect="true"/>
          </p:cNvGrpSpPr>
          <p:nvPr/>
        </p:nvGrpSpPr>
        <p:grpSpPr>
          <a:xfrm rot="0">
            <a:off x="947886" y="6940897"/>
            <a:ext cx="8077497" cy="28575"/>
            <a:chOff x="0" y="0"/>
            <a:chExt cx="10769997" cy="38100"/>
          </a:xfrm>
        </p:grpSpPr>
        <p:sp>
          <p:nvSpPr>
            <p:cNvPr name="Freeform 25" id="25" descr="preencoded.png"/>
            <p:cNvSpPr/>
            <p:nvPr/>
          </p:nvSpPr>
          <p:spPr>
            <a:xfrm flipH="false" flipV="false" rot="0">
              <a:off x="0" y="0"/>
              <a:ext cx="10769981" cy="38100"/>
            </a:xfrm>
            <a:custGeom>
              <a:avLst/>
              <a:gdLst/>
              <a:ahLst/>
              <a:cxnLst/>
              <a:rect r="r" b="b" t="t" l="l"/>
              <a:pathLst>
                <a:path h="38100" w="10769981">
                  <a:moveTo>
                    <a:pt x="0" y="0"/>
                  </a:moveTo>
                  <a:lnTo>
                    <a:pt x="10769981" y="0"/>
                  </a:lnTo>
                  <a:lnTo>
                    <a:pt x="10769981" y="38100"/>
                  </a:lnTo>
                  <a:lnTo>
                    <a:pt x="0" y="38100"/>
                  </a:lnTo>
                  <a:lnTo>
                    <a:pt x="0" y="0"/>
                  </a:lnTo>
                  <a:close/>
                </a:path>
              </a:pathLst>
            </a:custGeom>
            <a:blipFill>
              <a:blip r:embed="rId5"/>
              <a:stretch>
                <a:fillRect l="0" t="-1" r="0" b="-1"/>
              </a:stretch>
            </a:blipFill>
          </p:spPr>
        </p:sp>
      </p:grpSp>
      <p:sp>
        <p:nvSpPr>
          <p:cNvPr name="TextBox 26" id="26"/>
          <p:cNvSpPr txBox="true"/>
          <p:nvPr/>
        </p:nvSpPr>
        <p:spPr>
          <a:xfrm rot="0">
            <a:off x="947886" y="7121129"/>
            <a:ext cx="3732610"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Comprehensive Operations</a:t>
            </a:r>
          </a:p>
        </p:txBody>
      </p:sp>
      <p:sp>
        <p:nvSpPr>
          <p:cNvPr name="TextBox 27" id="27"/>
          <p:cNvSpPr txBox="true"/>
          <p:nvPr/>
        </p:nvSpPr>
        <p:spPr>
          <a:xfrm rot="0">
            <a:off x="947886" y="7595741"/>
            <a:ext cx="8077497"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Enable distinct 'hide', 'extract', and 'detect' functionalities within the tool.</a:t>
            </a:r>
          </a:p>
        </p:txBody>
      </p:sp>
      <p:sp>
        <p:nvSpPr>
          <p:cNvPr name="TextBox 28" id="28"/>
          <p:cNvSpPr txBox="true"/>
          <p:nvPr/>
        </p:nvSpPr>
        <p:spPr>
          <a:xfrm rot="0">
            <a:off x="9262319" y="6514208"/>
            <a:ext cx="236935" cy="372367"/>
          </a:xfrm>
          <a:prstGeom prst="rect">
            <a:avLst/>
          </a:prstGeom>
        </p:spPr>
        <p:txBody>
          <a:bodyPr anchor="t" rtlCol="false" tIns="0" lIns="0" bIns="0" rIns="0">
            <a:spAutoFit/>
          </a:bodyPr>
          <a:lstStyle/>
          <a:p>
            <a:pPr algn="l">
              <a:lnSpc>
                <a:spcPts val="2937"/>
              </a:lnSpc>
            </a:pPr>
            <a:r>
              <a:rPr lang="en-US" sz="1812">
                <a:solidFill>
                  <a:srgbClr val="384653"/>
                </a:solidFill>
                <a:latin typeface="Barlow Light"/>
                <a:ea typeface="Barlow Light"/>
                <a:cs typeface="Barlow Light"/>
                <a:sym typeface="Barlow Light"/>
              </a:rPr>
              <a:t>05</a:t>
            </a:r>
          </a:p>
        </p:txBody>
      </p:sp>
      <p:grpSp>
        <p:nvGrpSpPr>
          <p:cNvPr name="Group 29" id="29"/>
          <p:cNvGrpSpPr>
            <a:grpSpLocks noChangeAspect="true"/>
          </p:cNvGrpSpPr>
          <p:nvPr/>
        </p:nvGrpSpPr>
        <p:grpSpPr>
          <a:xfrm rot="0">
            <a:off x="9262319" y="6940897"/>
            <a:ext cx="8077646" cy="28575"/>
            <a:chOff x="0" y="0"/>
            <a:chExt cx="10770195" cy="38100"/>
          </a:xfrm>
        </p:grpSpPr>
        <p:sp>
          <p:nvSpPr>
            <p:cNvPr name="Freeform 30" id="30" descr="preencoded.png"/>
            <p:cNvSpPr/>
            <p:nvPr/>
          </p:nvSpPr>
          <p:spPr>
            <a:xfrm flipH="false" flipV="false" rot="0">
              <a:off x="0" y="0"/>
              <a:ext cx="10770235" cy="38100"/>
            </a:xfrm>
            <a:custGeom>
              <a:avLst/>
              <a:gdLst/>
              <a:ahLst/>
              <a:cxnLst/>
              <a:rect r="r" b="b" t="t" l="l"/>
              <a:pathLst>
                <a:path h="38100" w="10770235">
                  <a:moveTo>
                    <a:pt x="0" y="0"/>
                  </a:moveTo>
                  <a:lnTo>
                    <a:pt x="10770235" y="0"/>
                  </a:lnTo>
                  <a:lnTo>
                    <a:pt x="10770235" y="38100"/>
                  </a:lnTo>
                  <a:lnTo>
                    <a:pt x="0" y="38100"/>
                  </a:lnTo>
                  <a:lnTo>
                    <a:pt x="0" y="0"/>
                  </a:lnTo>
                  <a:close/>
                </a:path>
              </a:pathLst>
            </a:custGeom>
            <a:blipFill>
              <a:blip r:embed="rId5"/>
              <a:stretch>
                <a:fillRect l="0" t="-2" r="0" b="-2"/>
              </a:stretch>
            </a:blipFill>
          </p:spPr>
        </p:sp>
      </p:grpSp>
      <p:sp>
        <p:nvSpPr>
          <p:cNvPr name="TextBox 31" id="31"/>
          <p:cNvSpPr txBox="true"/>
          <p:nvPr/>
        </p:nvSpPr>
        <p:spPr>
          <a:xfrm rot="0">
            <a:off x="9262319" y="7121129"/>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User-Centric Design</a:t>
            </a:r>
          </a:p>
        </p:txBody>
      </p:sp>
      <p:sp>
        <p:nvSpPr>
          <p:cNvPr name="TextBox 32" id="32"/>
          <p:cNvSpPr txBox="true"/>
          <p:nvPr/>
        </p:nvSpPr>
        <p:spPr>
          <a:xfrm rot="0">
            <a:off x="9262319" y="7595741"/>
            <a:ext cx="8077646"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Create a tool that is simple, efficient, and intuitive for all users, regardless of technical proficiency.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692497" y="457051"/>
            <a:ext cx="8086279" cy="588615"/>
          </a:xfrm>
          <a:prstGeom prst="rect">
            <a:avLst/>
          </a:prstGeom>
        </p:spPr>
        <p:txBody>
          <a:bodyPr anchor="t" rtlCol="false" tIns="0" lIns="0" bIns="0" rIns="0">
            <a:spAutoFit/>
          </a:bodyPr>
          <a:lstStyle/>
          <a:p>
            <a:pPr algn="l">
              <a:lnSpc>
                <a:spcPts val="4437"/>
              </a:lnSpc>
            </a:pPr>
            <a:r>
              <a:rPr lang="en-US" sz="3562" b="true">
                <a:solidFill>
                  <a:srgbClr val="2E3C4E"/>
                </a:solidFill>
                <a:latin typeface="Barlow Bold"/>
                <a:ea typeface="Barlow Bold"/>
                <a:cs typeface="Barlow Bold"/>
                <a:sym typeface="Barlow Bold"/>
              </a:rPr>
              <a:t>The LSB Advantage: How STEG-X Works</a:t>
            </a:r>
          </a:p>
        </p:txBody>
      </p:sp>
      <p:sp>
        <p:nvSpPr>
          <p:cNvPr name="TextBox 7" id="7"/>
          <p:cNvSpPr txBox="true"/>
          <p:nvPr/>
        </p:nvSpPr>
        <p:spPr>
          <a:xfrm rot="0">
            <a:off x="692498" y="1315641"/>
            <a:ext cx="16903005" cy="722691"/>
          </a:xfrm>
          <a:prstGeom prst="rect">
            <a:avLst/>
          </a:prstGeom>
        </p:spPr>
        <p:txBody>
          <a:bodyPr anchor="t" rtlCol="false" tIns="0" lIns="0" bIns="0" rIns="0">
            <a:spAutoFit/>
          </a:bodyPr>
          <a:lstStyle/>
          <a:p>
            <a:pPr algn="l">
              <a:lnSpc>
                <a:spcPts val="2934"/>
              </a:lnSpc>
            </a:pPr>
            <a:r>
              <a:rPr lang="en-US" sz="1812">
                <a:solidFill>
                  <a:srgbClr val="384653"/>
                </a:solidFill>
                <a:latin typeface="Montserrat"/>
                <a:ea typeface="Montserrat"/>
                <a:cs typeface="Montserrat"/>
                <a:sym typeface="Montserrat"/>
              </a:rPr>
              <a:t>STEG-X's core functionality relies on manipulating the Least Significant Bits (LSB) of pixel values within digital images. PNG format is specifically chosen due to its lossless compression, ensuring that no pixel data is discarded, which is crucial for the integrity of embedded information.</a:t>
            </a:r>
          </a:p>
        </p:txBody>
      </p:sp>
      <p:sp>
        <p:nvSpPr>
          <p:cNvPr name="TextBox 8" id="8"/>
          <p:cNvSpPr txBox="true"/>
          <p:nvPr/>
        </p:nvSpPr>
        <p:spPr>
          <a:xfrm rot="0">
            <a:off x="692498" y="2179223"/>
            <a:ext cx="16903005" cy="1094166"/>
          </a:xfrm>
          <a:prstGeom prst="rect">
            <a:avLst/>
          </a:prstGeom>
        </p:spPr>
        <p:txBody>
          <a:bodyPr anchor="t" rtlCol="false" tIns="0" lIns="0" bIns="0" rIns="0">
            <a:spAutoFit/>
          </a:bodyPr>
          <a:lstStyle/>
          <a:p>
            <a:pPr algn="l">
              <a:lnSpc>
                <a:spcPts val="2934"/>
              </a:lnSpc>
            </a:pPr>
            <a:r>
              <a:rPr lang="en-US" sz="1812">
                <a:solidFill>
                  <a:srgbClr val="384653"/>
                </a:solidFill>
                <a:latin typeface="Montserrat"/>
                <a:ea typeface="Montserrat"/>
                <a:cs typeface="Montserrat"/>
                <a:sym typeface="Montserrat"/>
              </a:rPr>
              <a:t>The process is meticulous: each byte of a secret message is broken down into its binary representation. These binary digits then replace the LSBs of selected image pixels. This subtle modification is imperceptible to the human eye, preserving the visual quality of the cover image while concealing vital data.</a:t>
            </a:r>
          </a:p>
        </p:txBody>
      </p:sp>
      <p:grpSp>
        <p:nvGrpSpPr>
          <p:cNvPr name="Group 9" id="9"/>
          <p:cNvGrpSpPr>
            <a:grpSpLocks noChangeAspect="true"/>
          </p:cNvGrpSpPr>
          <p:nvPr/>
        </p:nvGrpSpPr>
        <p:grpSpPr>
          <a:xfrm rot="0">
            <a:off x="762149" y="2888456"/>
            <a:ext cx="16763702" cy="7228880"/>
            <a:chOff x="0" y="0"/>
            <a:chExt cx="22351603" cy="9638507"/>
          </a:xfrm>
        </p:grpSpPr>
        <p:sp>
          <p:nvSpPr>
            <p:cNvPr name="Freeform 10" id="10" descr="preencoded.png"/>
            <p:cNvSpPr/>
            <p:nvPr/>
          </p:nvSpPr>
          <p:spPr>
            <a:xfrm flipH="false" flipV="false" rot="0">
              <a:off x="0" y="0"/>
              <a:ext cx="22351619" cy="9638538"/>
            </a:xfrm>
            <a:custGeom>
              <a:avLst/>
              <a:gdLst/>
              <a:ahLst/>
              <a:cxnLst/>
              <a:rect r="r" b="b" t="t" l="l"/>
              <a:pathLst>
                <a:path h="9638538" w="22351619">
                  <a:moveTo>
                    <a:pt x="0" y="0"/>
                  </a:moveTo>
                  <a:lnTo>
                    <a:pt x="22351619" y="0"/>
                  </a:lnTo>
                  <a:lnTo>
                    <a:pt x="22351619" y="9638538"/>
                  </a:lnTo>
                  <a:lnTo>
                    <a:pt x="0" y="9638538"/>
                  </a:lnTo>
                  <a:lnTo>
                    <a:pt x="0" y="0"/>
                  </a:lnTo>
                  <a:close/>
                </a:path>
              </a:pathLst>
            </a:custGeom>
            <a:blipFill>
              <a:blip r:embed="rId4"/>
              <a:stretch>
                <a:fillRect l="0" t="-3" r="0" b="-2"/>
              </a:stretch>
            </a:blipFill>
          </p:spPr>
        </p:sp>
      </p:grpSp>
      <p:sp>
        <p:nvSpPr>
          <p:cNvPr name="TextBox 11" id="11"/>
          <p:cNvSpPr txBox="true"/>
          <p:nvPr/>
        </p:nvSpPr>
        <p:spPr>
          <a:xfrm rot="0">
            <a:off x="1890187" y="8724267"/>
            <a:ext cx="4003039" cy="510004"/>
          </a:xfrm>
          <a:prstGeom prst="rect">
            <a:avLst/>
          </a:prstGeom>
        </p:spPr>
        <p:txBody>
          <a:bodyPr anchor="t" rtlCol="false" tIns="0" lIns="0" bIns="0" rIns="0">
            <a:spAutoFit/>
          </a:bodyPr>
          <a:lstStyle/>
          <a:p>
            <a:pPr algn="l">
              <a:lnSpc>
                <a:spcPts val="2187"/>
              </a:lnSpc>
            </a:pPr>
            <a:r>
              <a:rPr lang="en-US" sz="1750" b="true">
                <a:solidFill>
                  <a:srgbClr val="000000"/>
                </a:solidFill>
                <a:latin typeface="Barlow Bold"/>
                <a:ea typeface="Barlow Bold"/>
                <a:cs typeface="Barlow Bold"/>
                <a:sym typeface="Barlow Bold"/>
              </a:rPr>
              <a:t>Stego Image</a:t>
            </a:r>
          </a:p>
        </p:txBody>
      </p:sp>
      <p:sp>
        <p:nvSpPr>
          <p:cNvPr name="TextBox 12" id="12"/>
          <p:cNvSpPr txBox="true"/>
          <p:nvPr/>
        </p:nvSpPr>
        <p:spPr>
          <a:xfrm rot="0">
            <a:off x="1890187" y="7050899"/>
            <a:ext cx="4003039" cy="510004"/>
          </a:xfrm>
          <a:prstGeom prst="rect">
            <a:avLst/>
          </a:prstGeom>
        </p:spPr>
        <p:txBody>
          <a:bodyPr anchor="t" rtlCol="false" tIns="0" lIns="0" bIns="0" rIns="0">
            <a:spAutoFit/>
          </a:bodyPr>
          <a:lstStyle/>
          <a:p>
            <a:pPr algn="l">
              <a:lnSpc>
                <a:spcPts val="2187"/>
              </a:lnSpc>
            </a:pPr>
            <a:r>
              <a:rPr lang="en-US" sz="1750" b="true">
                <a:solidFill>
                  <a:srgbClr val="000000"/>
                </a:solidFill>
                <a:latin typeface="Barlow Bold"/>
                <a:ea typeface="Barlow Bold"/>
                <a:cs typeface="Barlow Bold"/>
                <a:sym typeface="Barlow Bold"/>
              </a:rPr>
              <a:t>Modify LSB</a:t>
            </a:r>
          </a:p>
        </p:txBody>
      </p:sp>
      <p:sp>
        <p:nvSpPr>
          <p:cNvPr name="TextBox 13" id="13"/>
          <p:cNvSpPr txBox="true"/>
          <p:nvPr/>
        </p:nvSpPr>
        <p:spPr>
          <a:xfrm rot="0">
            <a:off x="1890187" y="5394432"/>
            <a:ext cx="4003039" cy="510004"/>
          </a:xfrm>
          <a:prstGeom prst="rect">
            <a:avLst/>
          </a:prstGeom>
        </p:spPr>
        <p:txBody>
          <a:bodyPr anchor="t" rtlCol="false" tIns="0" lIns="0" bIns="0" rIns="0">
            <a:spAutoFit/>
          </a:bodyPr>
          <a:lstStyle/>
          <a:p>
            <a:pPr algn="l">
              <a:lnSpc>
                <a:spcPts val="2187"/>
              </a:lnSpc>
            </a:pPr>
            <a:r>
              <a:rPr lang="en-US" sz="1750" b="true">
                <a:solidFill>
                  <a:srgbClr val="000000"/>
                </a:solidFill>
                <a:latin typeface="Barlow Bold"/>
                <a:ea typeface="Barlow Bold"/>
                <a:cs typeface="Barlow Bold"/>
                <a:sym typeface="Barlow Bold"/>
              </a:rPr>
              <a:t>Convert to Binary</a:t>
            </a:r>
          </a:p>
        </p:txBody>
      </p:sp>
      <p:sp>
        <p:nvSpPr>
          <p:cNvPr name="TextBox 14" id="14"/>
          <p:cNvSpPr txBox="true"/>
          <p:nvPr/>
        </p:nvSpPr>
        <p:spPr>
          <a:xfrm rot="0">
            <a:off x="1890187" y="3721064"/>
            <a:ext cx="4003039" cy="510004"/>
          </a:xfrm>
          <a:prstGeom prst="rect">
            <a:avLst/>
          </a:prstGeom>
        </p:spPr>
        <p:txBody>
          <a:bodyPr anchor="t" rtlCol="false" tIns="0" lIns="0" bIns="0" rIns="0">
            <a:spAutoFit/>
          </a:bodyPr>
          <a:lstStyle/>
          <a:p>
            <a:pPr algn="l">
              <a:lnSpc>
                <a:spcPts val="2187"/>
              </a:lnSpc>
            </a:pPr>
            <a:r>
              <a:rPr lang="en-US" sz="1750" b="true">
                <a:solidFill>
                  <a:srgbClr val="000000"/>
                </a:solidFill>
                <a:latin typeface="Barlow Bold"/>
                <a:ea typeface="Barlow Bold"/>
                <a:cs typeface="Barlow Bold"/>
                <a:sym typeface="Barlow Bold"/>
              </a:rPr>
              <a:t>Image Input</a:t>
            </a:r>
          </a:p>
        </p:txBody>
      </p:sp>
      <p:sp>
        <p:nvSpPr>
          <p:cNvPr name="TextBox 15" id="15"/>
          <p:cNvSpPr txBox="true"/>
          <p:nvPr/>
        </p:nvSpPr>
        <p:spPr>
          <a:xfrm rot="0">
            <a:off x="692497" y="10254852"/>
            <a:ext cx="16903005" cy="333970"/>
          </a:xfrm>
          <a:prstGeom prst="rect">
            <a:avLst/>
          </a:prstGeom>
        </p:spPr>
        <p:txBody>
          <a:bodyPr anchor="t" rtlCol="false" tIns="0" lIns="0" bIns="0" rIns="0">
            <a:spAutoFit/>
          </a:bodyPr>
          <a:lstStyle/>
          <a:p>
            <a:pPr algn="l">
              <a:lnSpc>
                <a:spcPts val="2125"/>
              </a:lnSpc>
            </a:pPr>
            <a:r>
              <a:rPr lang="en-US" sz="1312">
                <a:solidFill>
                  <a:srgbClr val="384653"/>
                </a:solidFill>
                <a:latin typeface="Montserrat"/>
                <a:ea typeface="Montserrat"/>
                <a:cs typeface="Montserrat"/>
                <a:sym typeface="Montserrat"/>
              </a:rPr>
              <a:t>This technique guarantees a high degree of stealth, making the presence of the hidden message incredibly difficult to detect without prior knowledge or specialized tools.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910679" y="2048470"/>
            <a:ext cx="2585591" cy="2585591"/>
            <a:chOff x="0" y="0"/>
            <a:chExt cx="3447455" cy="3447455"/>
          </a:xfrm>
        </p:grpSpPr>
        <p:sp>
          <p:nvSpPr>
            <p:cNvPr name="Freeform 7" id="7" descr="preencoded.png"/>
            <p:cNvSpPr/>
            <p:nvPr/>
          </p:nvSpPr>
          <p:spPr>
            <a:xfrm flipH="false" flipV="false" rot="0">
              <a:off x="0" y="0"/>
              <a:ext cx="3447415" cy="3447415"/>
            </a:xfrm>
            <a:custGeom>
              <a:avLst/>
              <a:gdLst/>
              <a:ahLst/>
              <a:cxnLst/>
              <a:rect r="r" b="b" t="t" l="l"/>
              <a:pathLst>
                <a:path h="3447415" w="3447415">
                  <a:moveTo>
                    <a:pt x="0" y="0"/>
                  </a:moveTo>
                  <a:lnTo>
                    <a:pt x="3447415" y="0"/>
                  </a:lnTo>
                  <a:lnTo>
                    <a:pt x="3447415" y="3447415"/>
                  </a:lnTo>
                  <a:lnTo>
                    <a:pt x="0" y="3447415"/>
                  </a:lnTo>
                  <a:lnTo>
                    <a:pt x="0" y="0"/>
                  </a:lnTo>
                  <a:close/>
                </a:path>
              </a:pathLst>
            </a:custGeom>
            <a:blipFill>
              <a:blip r:embed="rId4"/>
              <a:stretch>
                <a:fillRect l="0" t="0" r="-1" b="-1"/>
              </a:stretch>
            </a:blipFill>
          </p:spPr>
        </p:sp>
      </p:grpSp>
      <p:grpSp>
        <p:nvGrpSpPr>
          <p:cNvPr name="Group 8" id="8"/>
          <p:cNvGrpSpPr>
            <a:grpSpLocks noChangeAspect="true"/>
          </p:cNvGrpSpPr>
          <p:nvPr/>
        </p:nvGrpSpPr>
        <p:grpSpPr>
          <a:xfrm rot="0">
            <a:off x="5073551" y="2196405"/>
            <a:ext cx="2585591" cy="2585591"/>
            <a:chOff x="0" y="0"/>
            <a:chExt cx="3447455" cy="3447455"/>
          </a:xfrm>
        </p:grpSpPr>
        <p:sp>
          <p:nvSpPr>
            <p:cNvPr name="Freeform 9" id="9"/>
            <p:cNvSpPr/>
            <p:nvPr/>
          </p:nvSpPr>
          <p:spPr>
            <a:xfrm flipH="false" flipV="false" rot="0">
              <a:off x="0" y="0"/>
              <a:ext cx="3447415" cy="3447415"/>
            </a:xfrm>
            <a:custGeom>
              <a:avLst/>
              <a:gdLst/>
              <a:ahLst/>
              <a:cxnLst/>
              <a:rect r="r" b="b" t="t" l="l"/>
              <a:pathLst>
                <a:path h="3447415" w="3447415">
                  <a:moveTo>
                    <a:pt x="0" y="0"/>
                  </a:moveTo>
                  <a:lnTo>
                    <a:pt x="3447415" y="0"/>
                  </a:lnTo>
                  <a:lnTo>
                    <a:pt x="3447415" y="3447415"/>
                  </a:lnTo>
                  <a:lnTo>
                    <a:pt x="0" y="3447415"/>
                  </a:lnTo>
                  <a:lnTo>
                    <a:pt x="0" y="0"/>
                  </a:lnTo>
                  <a:close/>
                </a:path>
              </a:pathLst>
            </a:custGeom>
            <a:blipFill>
              <a:blip r:embed="rId5"/>
              <a:stretch>
                <a:fillRect l="-21370" t="0" r="-21370" b="0"/>
              </a:stretch>
            </a:blipFill>
          </p:spPr>
        </p:sp>
      </p:grpSp>
      <p:grpSp>
        <p:nvGrpSpPr>
          <p:cNvPr name="Group 10" id="10"/>
          <p:cNvGrpSpPr>
            <a:grpSpLocks noChangeAspect="true"/>
          </p:cNvGrpSpPr>
          <p:nvPr/>
        </p:nvGrpSpPr>
        <p:grpSpPr>
          <a:xfrm rot="0">
            <a:off x="9236422" y="2048470"/>
            <a:ext cx="2585591" cy="2585591"/>
            <a:chOff x="0" y="0"/>
            <a:chExt cx="3447455" cy="3447455"/>
          </a:xfrm>
        </p:grpSpPr>
        <p:sp>
          <p:nvSpPr>
            <p:cNvPr name="Freeform 11" id="11"/>
            <p:cNvSpPr/>
            <p:nvPr/>
          </p:nvSpPr>
          <p:spPr>
            <a:xfrm flipH="false" flipV="false" rot="0">
              <a:off x="0" y="0"/>
              <a:ext cx="3447415" cy="3447415"/>
            </a:xfrm>
            <a:custGeom>
              <a:avLst/>
              <a:gdLst/>
              <a:ahLst/>
              <a:cxnLst/>
              <a:rect r="r" b="b" t="t" l="l"/>
              <a:pathLst>
                <a:path h="3447415" w="3447415">
                  <a:moveTo>
                    <a:pt x="0" y="0"/>
                  </a:moveTo>
                  <a:lnTo>
                    <a:pt x="3447415" y="0"/>
                  </a:lnTo>
                  <a:lnTo>
                    <a:pt x="3447415" y="3447415"/>
                  </a:lnTo>
                  <a:lnTo>
                    <a:pt x="0" y="3447415"/>
                  </a:lnTo>
                  <a:lnTo>
                    <a:pt x="0" y="0"/>
                  </a:lnTo>
                  <a:close/>
                </a:path>
              </a:pathLst>
            </a:custGeom>
            <a:blipFill>
              <a:blip r:embed="rId6"/>
              <a:stretch>
                <a:fillRect l="0" t="0" r="0" b="0"/>
              </a:stretch>
            </a:blipFill>
          </p:spPr>
        </p:sp>
      </p:grpSp>
      <p:grpSp>
        <p:nvGrpSpPr>
          <p:cNvPr name="Group 12" id="12"/>
          <p:cNvGrpSpPr>
            <a:grpSpLocks noChangeAspect="true"/>
          </p:cNvGrpSpPr>
          <p:nvPr/>
        </p:nvGrpSpPr>
        <p:grpSpPr>
          <a:xfrm rot="0">
            <a:off x="13399294" y="2048470"/>
            <a:ext cx="2585591" cy="2585591"/>
            <a:chOff x="0" y="0"/>
            <a:chExt cx="3447455" cy="3447455"/>
          </a:xfrm>
        </p:grpSpPr>
        <p:sp>
          <p:nvSpPr>
            <p:cNvPr name="Freeform 13" id="13"/>
            <p:cNvSpPr/>
            <p:nvPr/>
          </p:nvSpPr>
          <p:spPr>
            <a:xfrm flipH="false" flipV="false" rot="0">
              <a:off x="0" y="0"/>
              <a:ext cx="3447415" cy="3447415"/>
            </a:xfrm>
            <a:custGeom>
              <a:avLst/>
              <a:gdLst/>
              <a:ahLst/>
              <a:cxnLst/>
              <a:rect r="r" b="b" t="t" l="l"/>
              <a:pathLst>
                <a:path h="3447415" w="3447415">
                  <a:moveTo>
                    <a:pt x="0" y="0"/>
                  </a:moveTo>
                  <a:lnTo>
                    <a:pt x="3447415" y="0"/>
                  </a:lnTo>
                  <a:lnTo>
                    <a:pt x="3447415" y="3447415"/>
                  </a:lnTo>
                  <a:lnTo>
                    <a:pt x="0" y="3447415"/>
                  </a:lnTo>
                  <a:lnTo>
                    <a:pt x="0" y="0"/>
                  </a:lnTo>
                  <a:close/>
                </a:path>
              </a:pathLst>
            </a:custGeom>
            <a:blipFill>
              <a:blip r:embed="rId7"/>
              <a:stretch>
                <a:fillRect l="0" t="0" r="0" b="0"/>
              </a:stretch>
            </a:blipFill>
          </p:spPr>
        </p:sp>
      </p:grpSp>
      <p:grpSp>
        <p:nvGrpSpPr>
          <p:cNvPr name="Group 14" id="14"/>
          <p:cNvGrpSpPr>
            <a:grpSpLocks noChangeAspect="true"/>
          </p:cNvGrpSpPr>
          <p:nvPr/>
        </p:nvGrpSpPr>
        <p:grpSpPr>
          <a:xfrm rot="0">
            <a:off x="5073551" y="6119812"/>
            <a:ext cx="2585591" cy="2585591"/>
            <a:chOff x="0" y="0"/>
            <a:chExt cx="3447455" cy="3447455"/>
          </a:xfrm>
        </p:grpSpPr>
        <p:sp>
          <p:nvSpPr>
            <p:cNvPr name="Freeform 15" id="15"/>
            <p:cNvSpPr/>
            <p:nvPr/>
          </p:nvSpPr>
          <p:spPr>
            <a:xfrm flipH="false" flipV="false" rot="0">
              <a:off x="0" y="0"/>
              <a:ext cx="3447415" cy="3447415"/>
            </a:xfrm>
            <a:custGeom>
              <a:avLst/>
              <a:gdLst/>
              <a:ahLst/>
              <a:cxnLst/>
              <a:rect r="r" b="b" t="t" l="l"/>
              <a:pathLst>
                <a:path h="3447415" w="3447415">
                  <a:moveTo>
                    <a:pt x="0" y="0"/>
                  </a:moveTo>
                  <a:lnTo>
                    <a:pt x="3447415" y="0"/>
                  </a:lnTo>
                  <a:lnTo>
                    <a:pt x="3447415" y="3447415"/>
                  </a:lnTo>
                  <a:lnTo>
                    <a:pt x="0" y="3447415"/>
                  </a:lnTo>
                  <a:lnTo>
                    <a:pt x="0" y="0"/>
                  </a:lnTo>
                  <a:close/>
                </a:path>
              </a:pathLst>
            </a:custGeom>
            <a:blipFill>
              <a:blip r:embed="rId8"/>
              <a:stretch>
                <a:fillRect l="-248900" t="0" r="-6487" b="-77694"/>
              </a:stretch>
            </a:blipFill>
          </p:spPr>
        </p:sp>
      </p:grpSp>
      <p:sp>
        <p:nvSpPr>
          <p:cNvPr name="Freeform 16" id="16"/>
          <p:cNvSpPr/>
          <p:nvPr/>
        </p:nvSpPr>
        <p:spPr>
          <a:xfrm flipH="false" flipV="false" rot="0">
            <a:off x="910680" y="7412608"/>
            <a:ext cx="3026541" cy="1193322"/>
          </a:xfrm>
          <a:custGeom>
            <a:avLst/>
            <a:gdLst/>
            <a:ahLst/>
            <a:cxnLst/>
            <a:rect r="r" b="b" t="t" l="l"/>
            <a:pathLst>
              <a:path h="1193322" w="3026541">
                <a:moveTo>
                  <a:pt x="0" y="0"/>
                </a:moveTo>
                <a:lnTo>
                  <a:pt x="3026541" y="0"/>
                </a:lnTo>
                <a:lnTo>
                  <a:pt x="3026541" y="1193322"/>
                </a:lnTo>
                <a:lnTo>
                  <a:pt x="0" y="1193322"/>
                </a:lnTo>
                <a:lnTo>
                  <a:pt x="0" y="0"/>
                </a:lnTo>
                <a:close/>
              </a:path>
            </a:pathLst>
          </a:custGeom>
          <a:blipFill>
            <a:blip r:embed="rId9"/>
            <a:stretch>
              <a:fillRect l="0" t="0" r="0" b="0"/>
            </a:stretch>
          </a:blipFill>
        </p:spPr>
      </p:sp>
      <p:sp>
        <p:nvSpPr>
          <p:cNvPr name="TextBox 17" id="17"/>
          <p:cNvSpPr txBox="true"/>
          <p:nvPr/>
        </p:nvSpPr>
        <p:spPr>
          <a:xfrm rot="0">
            <a:off x="910679" y="607070"/>
            <a:ext cx="7608094" cy="569666"/>
          </a:xfrm>
          <a:prstGeom prst="rect">
            <a:avLst/>
          </a:prstGeom>
        </p:spPr>
        <p:txBody>
          <a:bodyPr anchor="t" rtlCol="false" tIns="0" lIns="0" bIns="0" rIns="0">
            <a:spAutoFit/>
          </a:bodyPr>
          <a:lstStyle/>
          <a:p>
            <a:pPr algn="l">
              <a:lnSpc>
                <a:spcPts val="4559"/>
              </a:lnSpc>
            </a:pPr>
            <a:r>
              <a:rPr lang="en-US" sz="3662" b="true">
                <a:solidFill>
                  <a:srgbClr val="2E3C4E"/>
                </a:solidFill>
                <a:latin typeface="Barlow Bold"/>
                <a:ea typeface="Barlow Bold"/>
                <a:cs typeface="Barlow Bold"/>
                <a:sym typeface="Barlow Bold"/>
              </a:rPr>
              <a:t>Technology Stack: Powering STEG-X</a:t>
            </a:r>
          </a:p>
        </p:txBody>
      </p:sp>
      <p:sp>
        <p:nvSpPr>
          <p:cNvPr name="TextBox 18" id="18"/>
          <p:cNvSpPr txBox="true"/>
          <p:nvPr/>
        </p:nvSpPr>
        <p:spPr>
          <a:xfrm rot="0">
            <a:off x="910680" y="1238879"/>
            <a:ext cx="16466641" cy="723866"/>
          </a:xfrm>
          <a:prstGeom prst="rect">
            <a:avLst/>
          </a:prstGeom>
        </p:spPr>
        <p:txBody>
          <a:bodyPr anchor="t" rtlCol="false" tIns="0" lIns="0" bIns="0" rIns="0">
            <a:spAutoFit/>
          </a:bodyPr>
          <a:lstStyle/>
          <a:p>
            <a:pPr algn="l">
              <a:lnSpc>
                <a:spcPts val="2940"/>
              </a:lnSpc>
            </a:pPr>
            <a:r>
              <a:rPr lang="en-US" sz="1824">
                <a:solidFill>
                  <a:srgbClr val="384653"/>
                </a:solidFill>
                <a:latin typeface="Montserrat"/>
                <a:ea typeface="Montserrat"/>
                <a:cs typeface="Montserrat"/>
                <a:sym typeface="Montserrat"/>
              </a:rPr>
              <a:t>The development of STEG-X leveraged a robust set of Python libraries and tools, each chosen for its efficiency and capability in handling specific aspects of the project. This curated stack ensured both the performance and the versatility of our steganography tool.</a:t>
            </a:r>
          </a:p>
        </p:txBody>
      </p:sp>
      <p:sp>
        <p:nvSpPr>
          <p:cNvPr name="TextBox 19" id="19"/>
          <p:cNvSpPr txBox="true"/>
          <p:nvPr/>
        </p:nvSpPr>
        <p:spPr>
          <a:xfrm rot="0">
            <a:off x="910679" y="4762946"/>
            <a:ext cx="874990"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Python</a:t>
            </a:r>
          </a:p>
        </p:txBody>
      </p:sp>
      <p:sp>
        <p:nvSpPr>
          <p:cNvPr name="TextBox 20" id="20"/>
          <p:cNvSpPr txBox="true"/>
          <p:nvPr/>
        </p:nvSpPr>
        <p:spPr>
          <a:xfrm rot="0">
            <a:off x="910679" y="5047357"/>
            <a:ext cx="3977879" cy="9014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The foundational programming language, providing the core logic and extensive ecosystem for development.</a:t>
            </a:r>
          </a:p>
        </p:txBody>
      </p:sp>
      <p:sp>
        <p:nvSpPr>
          <p:cNvPr name="TextBox 21" id="21"/>
          <p:cNvSpPr txBox="true"/>
          <p:nvPr/>
        </p:nvSpPr>
        <p:spPr>
          <a:xfrm rot="0">
            <a:off x="5073551" y="4762946"/>
            <a:ext cx="1010245"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stegano</a:t>
            </a:r>
          </a:p>
        </p:txBody>
      </p:sp>
      <p:sp>
        <p:nvSpPr>
          <p:cNvPr name="TextBox 22" id="22"/>
          <p:cNvSpPr txBox="true"/>
          <p:nvPr/>
        </p:nvSpPr>
        <p:spPr>
          <a:xfrm rot="0">
            <a:off x="5073551" y="5047357"/>
            <a:ext cx="3977879" cy="9014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A specialized library for LSB hiding and revealing operations, forming the heart of our steganographic engine.</a:t>
            </a:r>
          </a:p>
        </p:txBody>
      </p:sp>
      <p:sp>
        <p:nvSpPr>
          <p:cNvPr name="TextBox 23" id="23"/>
          <p:cNvSpPr txBox="true"/>
          <p:nvPr/>
        </p:nvSpPr>
        <p:spPr>
          <a:xfrm rot="0">
            <a:off x="9236422" y="4762946"/>
            <a:ext cx="1398508"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PIL (Pillow)</a:t>
            </a:r>
          </a:p>
        </p:txBody>
      </p:sp>
      <p:sp>
        <p:nvSpPr>
          <p:cNvPr name="TextBox 24" id="24"/>
          <p:cNvSpPr txBox="true"/>
          <p:nvPr/>
        </p:nvSpPr>
        <p:spPr>
          <a:xfrm rot="0">
            <a:off x="9236422" y="5047357"/>
            <a:ext cx="3977879" cy="12062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Essential for comprehensive image handling, manipulation, and pixel-level analysis to prepare images for embedding.</a:t>
            </a:r>
          </a:p>
        </p:txBody>
      </p:sp>
      <p:sp>
        <p:nvSpPr>
          <p:cNvPr name="TextBox 25" id="25"/>
          <p:cNvSpPr txBox="true"/>
          <p:nvPr/>
        </p:nvSpPr>
        <p:spPr>
          <a:xfrm rot="0">
            <a:off x="13399294" y="4762946"/>
            <a:ext cx="1115735"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argparse</a:t>
            </a:r>
          </a:p>
        </p:txBody>
      </p:sp>
      <p:sp>
        <p:nvSpPr>
          <p:cNvPr name="TextBox 26" id="26"/>
          <p:cNvSpPr txBox="true"/>
          <p:nvPr/>
        </p:nvSpPr>
        <p:spPr>
          <a:xfrm rot="0">
            <a:off x="13399294" y="5047357"/>
            <a:ext cx="3978028" cy="9014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Enabled the creation of a powerful and user-friendly Command-Line Interface (CLI) with structured arguments.</a:t>
            </a:r>
          </a:p>
        </p:txBody>
      </p:sp>
      <p:sp>
        <p:nvSpPr>
          <p:cNvPr name="TextBox 27" id="27"/>
          <p:cNvSpPr txBox="true"/>
          <p:nvPr/>
        </p:nvSpPr>
        <p:spPr>
          <a:xfrm rot="0">
            <a:off x="910679" y="8834289"/>
            <a:ext cx="902137"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T</a:t>
            </a:r>
            <a:r>
              <a:rPr lang="en-US" sz="2199" b="true">
                <a:solidFill>
                  <a:srgbClr val="384653"/>
                </a:solidFill>
                <a:latin typeface="Barlow Bold"/>
                <a:ea typeface="Barlow Bold"/>
                <a:cs typeface="Barlow Bold"/>
                <a:sym typeface="Barlow Bold"/>
              </a:rPr>
              <a:t>kinter</a:t>
            </a:r>
          </a:p>
        </p:txBody>
      </p:sp>
      <p:sp>
        <p:nvSpPr>
          <p:cNvPr name="TextBox 28" id="28"/>
          <p:cNvSpPr txBox="true"/>
          <p:nvPr/>
        </p:nvSpPr>
        <p:spPr>
          <a:xfrm rot="0">
            <a:off x="910679" y="9118699"/>
            <a:ext cx="3977879" cy="9014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Provided the necessary tools for rapid prototyping and development of the intuitive Graphical User Interface (GUI).</a:t>
            </a:r>
          </a:p>
        </p:txBody>
      </p:sp>
      <p:sp>
        <p:nvSpPr>
          <p:cNvPr name="TextBox 29" id="29"/>
          <p:cNvSpPr txBox="true"/>
          <p:nvPr/>
        </p:nvSpPr>
        <p:spPr>
          <a:xfrm rot="0">
            <a:off x="5073551" y="8834289"/>
            <a:ext cx="1235392" cy="347980"/>
          </a:xfrm>
          <a:prstGeom prst="rect">
            <a:avLst/>
          </a:prstGeom>
        </p:spPr>
        <p:txBody>
          <a:bodyPr anchor="t" rtlCol="false" tIns="0" lIns="0" bIns="0" rIns="0">
            <a:spAutoFit/>
          </a:bodyPr>
          <a:lstStyle/>
          <a:p>
            <a:pPr algn="l">
              <a:lnSpc>
                <a:spcPts val="2749"/>
              </a:lnSpc>
            </a:pPr>
            <a:r>
              <a:rPr lang="en-US" sz="2199" b="true">
                <a:solidFill>
                  <a:srgbClr val="384653"/>
                </a:solidFill>
                <a:latin typeface="Barlow Bold"/>
                <a:ea typeface="Barlow Bold"/>
                <a:cs typeface="Barlow Bold"/>
                <a:sym typeface="Barlow Bold"/>
              </a:rPr>
              <a:t>termcolor</a:t>
            </a:r>
          </a:p>
        </p:txBody>
      </p:sp>
      <p:sp>
        <p:nvSpPr>
          <p:cNvPr name="TextBox 30" id="30"/>
          <p:cNvSpPr txBox="true"/>
          <p:nvPr/>
        </p:nvSpPr>
        <p:spPr>
          <a:xfrm rot="0">
            <a:off x="5073551" y="9118699"/>
            <a:ext cx="3977879" cy="901454"/>
          </a:xfrm>
          <a:prstGeom prst="rect">
            <a:avLst/>
          </a:prstGeom>
        </p:spPr>
        <p:txBody>
          <a:bodyPr anchor="t" rtlCol="false" tIns="0" lIns="0" bIns="0" rIns="0">
            <a:spAutoFit/>
          </a:bodyPr>
          <a:lstStyle/>
          <a:p>
            <a:pPr algn="l">
              <a:lnSpc>
                <a:spcPts val="2456"/>
              </a:lnSpc>
            </a:pPr>
            <a:r>
              <a:rPr lang="en-US" sz="1524">
                <a:solidFill>
                  <a:srgbClr val="384653"/>
                </a:solidFill>
                <a:latin typeface="Montserrat"/>
                <a:ea typeface="Montserrat"/>
                <a:cs typeface="Montserrat"/>
                <a:sym typeface="Montserrat"/>
              </a:rPr>
              <a:t>Used to enhance the CLI experience with vibrant, colored output for better readability and user feedback.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p:nvPr/>
        </p:nvGrpSpPr>
        <p:grpSpPr>
          <a:xfrm rot="0">
            <a:off x="9328398" y="2410867"/>
            <a:ext cx="8734744" cy="4940795"/>
            <a:chOff x="0" y="0"/>
            <a:chExt cx="2300509" cy="1301279"/>
          </a:xfrm>
        </p:grpSpPr>
        <p:sp>
          <p:nvSpPr>
            <p:cNvPr name="Freeform 7" id="7"/>
            <p:cNvSpPr/>
            <p:nvPr/>
          </p:nvSpPr>
          <p:spPr>
            <a:xfrm flipH="false" flipV="false" rot="0">
              <a:off x="0" y="0"/>
              <a:ext cx="2300509" cy="1301279"/>
            </a:xfrm>
            <a:custGeom>
              <a:avLst/>
              <a:gdLst/>
              <a:ahLst/>
              <a:cxnLst/>
              <a:rect r="r" b="b" t="t" l="l"/>
              <a:pathLst>
                <a:path h="1301279" w="2300509">
                  <a:moveTo>
                    <a:pt x="0" y="0"/>
                  </a:moveTo>
                  <a:lnTo>
                    <a:pt x="2300509" y="0"/>
                  </a:lnTo>
                  <a:lnTo>
                    <a:pt x="2300509" y="1301279"/>
                  </a:lnTo>
                  <a:lnTo>
                    <a:pt x="0" y="1301279"/>
                  </a:lnTo>
                  <a:close/>
                </a:path>
              </a:pathLst>
            </a:custGeom>
            <a:solidFill>
              <a:srgbClr val="000000"/>
            </a:solidFill>
          </p:spPr>
        </p:sp>
        <p:sp>
          <p:nvSpPr>
            <p:cNvPr name="TextBox 8" id="8"/>
            <p:cNvSpPr txBox="true"/>
            <p:nvPr/>
          </p:nvSpPr>
          <p:spPr>
            <a:xfrm>
              <a:off x="0" y="-9525"/>
              <a:ext cx="2300509" cy="1310804"/>
            </a:xfrm>
            <a:prstGeom prst="rect">
              <a:avLst/>
            </a:prstGeom>
          </p:spPr>
          <p:txBody>
            <a:bodyPr anchor="ctr" rtlCol="false" tIns="50800" lIns="50800" bIns="50800" rIns="50800"/>
            <a:lstStyle/>
            <a:p>
              <a:pPr algn="ctr">
                <a:lnSpc>
                  <a:spcPts val="2187"/>
                </a:lnSpc>
              </a:pPr>
            </a:p>
          </p:txBody>
        </p:sp>
      </p:grpSp>
      <p:grpSp>
        <p:nvGrpSpPr>
          <p:cNvPr name="Group 9" id="9"/>
          <p:cNvGrpSpPr/>
          <p:nvPr/>
        </p:nvGrpSpPr>
        <p:grpSpPr>
          <a:xfrm rot="0">
            <a:off x="179374" y="2410868"/>
            <a:ext cx="8789753" cy="4940795"/>
            <a:chOff x="0" y="0"/>
            <a:chExt cx="2314997" cy="1301279"/>
          </a:xfrm>
        </p:grpSpPr>
        <p:sp>
          <p:nvSpPr>
            <p:cNvPr name="Freeform 10" id="10"/>
            <p:cNvSpPr/>
            <p:nvPr/>
          </p:nvSpPr>
          <p:spPr>
            <a:xfrm flipH="false" flipV="false" rot="0">
              <a:off x="0" y="0"/>
              <a:ext cx="2314997" cy="1301279"/>
            </a:xfrm>
            <a:custGeom>
              <a:avLst/>
              <a:gdLst/>
              <a:ahLst/>
              <a:cxnLst/>
              <a:rect r="r" b="b" t="t" l="l"/>
              <a:pathLst>
                <a:path h="1301279" w="2314997">
                  <a:moveTo>
                    <a:pt x="0" y="0"/>
                  </a:moveTo>
                  <a:lnTo>
                    <a:pt x="2314997" y="0"/>
                  </a:lnTo>
                  <a:lnTo>
                    <a:pt x="2314997" y="1301279"/>
                  </a:lnTo>
                  <a:lnTo>
                    <a:pt x="0" y="1301279"/>
                  </a:lnTo>
                  <a:close/>
                </a:path>
              </a:pathLst>
            </a:custGeom>
            <a:solidFill>
              <a:srgbClr val="000000"/>
            </a:solidFill>
          </p:spPr>
        </p:sp>
        <p:sp>
          <p:nvSpPr>
            <p:cNvPr name="TextBox 11" id="11"/>
            <p:cNvSpPr txBox="true"/>
            <p:nvPr/>
          </p:nvSpPr>
          <p:spPr>
            <a:xfrm>
              <a:off x="0" y="-9525"/>
              <a:ext cx="2314997" cy="1310804"/>
            </a:xfrm>
            <a:prstGeom prst="rect">
              <a:avLst/>
            </a:prstGeom>
          </p:spPr>
          <p:txBody>
            <a:bodyPr anchor="ctr" rtlCol="false" tIns="50800" lIns="50800" bIns="50800" rIns="50800"/>
            <a:lstStyle/>
            <a:p>
              <a:pPr algn="ctr">
                <a:lnSpc>
                  <a:spcPts val="2187"/>
                </a:lnSpc>
              </a:pPr>
            </a:p>
          </p:txBody>
        </p:sp>
      </p:grpSp>
      <p:sp>
        <p:nvSpPr>
          <p:cNvPr name="Freeform 12" id="12"/>
          <p:cNvSpPr/>
          <p:nvPr/>
        </p:nvSpPr>
        <p:spPr>
          <a:xfrm flipH="false" flipV="false" rot="0">
            <a:off x="9328398" y="2384630"/>
            <a:ext cx="8734744" cy="5006495"/>
          </a:xfrm>
          <a:custGeom>
            <a:avLst/>
            <a:gdLst/>
            <a:ahLst/>
            <a:cxnLst/>
            <a:rect r="r" b="b" t="t" l="l"/>
            <a:pathLst>
              <a:path h="5006495" w="8734744">
                <a:moveTo>
                  <a:pt x="0" y="0"/>
                </a:moveTo>
                <a:lnTo>
                  <a:pt x="8734743" y="0"/>
                </a:lnTo>
                <a:lnTo>
                  <a:pt x="8734743" y="5006495"/>
                </a:lnTo>
                <a:lnTo>
                  <a:pt x="0" y="5006495"/>
                </a:lnTo>
                <a:lnTo>
                  <a:pt x="0" y="0"/>
                </a:lnTo>
                <a:close/>
              </a:path>
            </a:pathLst>
          </a:custGeom>
          <a:blipFill>
            <a:blip r:embed="rId4"/>
            <a:stretch>
              <a:fillRect l="0" t="-3399" r="0" b="-16964"/>
            </a:stretch>
          </a:blipFill>
        </p:spPr>
      </p:sp>
      <p:sp>
        <p:nvSpPr>
          <p:cNvPr name="Freeform 13" id="13"/>
          <p:cNvSpPr/>
          <p:nvPr/>
        </p:nvSpPr>
        <p:spPr>
          <a:xfrm flipH="false" flipV="false" rot="0">
            <a:off x="179374" y="2384630"/>
            <a:ext cx="8884356" cy="4957508"/>
          </a:xfrm>
          <a:custGeom>
            <a:avLst/>
            <a:gdLst/>
            <a:ahLst/>
            <a:cxnLst/>
            <a:rect r="r" b="b" t="t" l="l"/>
            <a:pathLst>
              <a:path h="4957508" w="8884356">
                <a:moveTo>
                  <a:pt x="0" y="0"/>
                </a:moveTo>
                <a:lnTo>
                  <a:pt x="8884356" y="0"/>
                </a:lnTo>
                <a:lnTo>
                  <a:pt x="8884356" y="4957507"/>
                </a:lnTo>
                <a:lnTo>
                  <a:pt x="0" y="4957507"/>
                </a:lnTo>
                <a:lnTo>
                  <a:pt x="0" y="0"/>
                </a:lnTo>
                <a:close/>
              </a:path>
            </a:pathLst>
          </a:custGeom>
          <a:blipFill>
            <a:blip r:embed="rId5"/>
            <a:stretch>
              <a:fillRect l="0" t="-51989" r="0" b="-51989"/>
            </a:stretch>
          </a:blipFill>
        </p:spPr>
      </p:sp>
      <p:sp>
        <p:nvSpPr>
          <p:cNvPr name="TextBox 14" id="14"/>
          <p:cNvSpPr txBox="true"/>
          <p:nvPr/>
        </p:nvSpPr>
        <p:spPr>
          <a:xfrm rot="0">
            <a:off x="882402" y="587574"/>
            <a:ext cx="6263282" cy="490835"/>
          </a:xfrm>
          <a:prstGeom prst="rect">
            <a:avLst/>
          </a:prstGeom>
        </p:spPr>
        <p:txBody>
          <a:bodyPr anchor="t" rtlCol="false" tIns="0" lIns="0" bIns="0" rIns="0">
            <a:spAutoFit/>
          </a:bodyPr>
          <a:lstStyle/>
          <a:p>
            <a:pPr algn="l">
              <a:lnSpc>
                <a:spcPts val="3687"/>
              </a:lnSpc>
            </a:pPr>
            <a:r>
              <a:rPr lang="en-US" sz="2937" b="true">
                <a:solidFill>
                  <a:srgbClr val="2E3C4E"/>
                </a:solidFill>
                <a:latin typeface="Barlow Bold"/>
                <a:ea typeface="Barlow Bold"/>
                <a:cs typeface="Barlow Bold"/>
                <a:sym typeface="Barlow Bold"/>
              </a:rPr>
              <a:t>Intuitive Interaction: CLI &amp; GUI Design</a:t>
            </a:r>
          </a:p>
        </p:txBody>
      </p:sp>
      <p:sp>
        <p:nvSpPr>
          <p:cNvPr name="TextBox 15" id="15"/>
          <p:cNvSpPr txBox="true"/>
          <p:nvPr/>
        </p:nvSpPr>
        <p:spPr>
          <a:xfrm rot="0">
            <a:off x="602451" y="1172128"/>
            <a:ext cx="16523196" cy="689117"/>
          </a:xfrm>
          <a:prstGeom prst="rect">
            <a:avLst/>
          </a:prstGeom>
        </p:spPr>
        <p:txBody>
          <a:bodyPr anchor="t" rtlCol="false" tIns="0" lIns="0" bIns="0" rIns="0">
            <a:spAutoFit/>
          </a:bodyPr>
          <a:lstStyle/>
          <a:p>
            <a:pPr algn="l">
              <a:lnSpc>
                <a:spcPts val="2838"/>
              </a:lnSpc>
            </a:pPr>
            <a:r>
              <a:rPr lang="en-US" sz="1824">
                <a:solidFill>
                  <a:srgbClr val="384653"/>
                </a:solidFill>
                <a:latin typeface="Montserrat"/>
                <a:ea typeface="Montserrat"/>
                <a:cs typeface="Montserrat"/>
                <a:sym typeface="Montserrat"/>
              </a:rPr>
              <a:t>STEG-X was designed with user accessibility in mind, offering two distinct interfaces to cater to both technical experts and general users. This dual approach ensures flexibility and ease of use across different proficiency levels.</a:t>
            </a:r>
          </a:p>
        </p:txBody>
      </p:sp>
      <p:sp>
        <p:nvSpPr>
          <p:cNvPr name="TextBox 16" id="16"/>
          <p:cNvSpPr txBox="true"/>
          <p:nvPr/>
        </p:nvSpPr>
        <p:spPr>
          <a:xfrm rot="0">
            <a:off x="2284256" y="1984941"/>
            <a:ext cx="4016216" cy="375603"/>
          </a:xfrm>
          <a:prstGeom prst="rect">
            <a:avLst/>
          </a:prstGeom>
        </p:spPr>
        <p:txBody>
          <a:bodyPr anchor="t" rtlCol="false" tIns="0" lIns="0" bIns="0" rIns="0">
            <a:spAutoFit/>
          </a:bodyPr>
          <a:lstStyle/>
          <a:p>
            <a:pPr algn="l">
              <a:lnSpc>
                <a:spcPts val="2937"/>
              </a:lnSpc>
            </a:pPr>
            <a:r>
              <a:rPr lang="en-US" sz="2349" b="true">
                <a:solidFill>
                  <a:srgbClr val="2E3C4E"/>
                </a:solidFill>
                <a:latin typeface="Barlow Bold"/>
                <a:ea typeface="Barlow Bold"/>
                <a:cs typeface="Barlow Bold"/>
                <a:sym typeface="Barlow Bold"/>
              </a:rPr>
              <a:t>Command-Line Interface (CLI)</a:t>
            </a:r>
          </a:p>
        </p:txBody>
      </p:sp>
      <p:sp>
        <p:nvSpPr>
          <p:cNvPr name="TextBox 17" id="17"/>
          <p:cNvSpPr txBox="true"/>
          <p:nvPr/>
        </p:nvSpPr>
        <p:spPr>
          <a:xfrm rot="0">
            <a:off x="530888" y="7437388"/>
            <a:ext cx="8086725" cy="646007"/>
          </a:xfrm>
          <a:prstGeom prst="rect">
            <a:avLst/>
          </a:prstGeom>
        </p:spPr>
        <p:txBody>
          <a:bodyPr anchor="t" rtlCol="false" tIns="0" lIns="0" bIns="0" rIns="0">
            <a:spAutoFit/>
          </a:bodyPr>
          <a:lstStyle/>
          <a:p>
            <a:pPr algn="l">
              <a:lnSpc>
                <a:spcPts val="2683"/>
              </a:lnSpc>
            </a:pPr>
            <a:r>
              <a:rPr lang="en-US" sz="1724">
                <a:solidFill>
                  <a:srgbClr val="384653"/>
                </a:solidFill>
                <a:latin typeface="Montserrat"/>
                <a:ea typeface="Montserrat"/>
                <a:cs typeface="Montserrat"/>
                <a:sym typeface="Montserrat"/>
              </a:rPr>
              <a:t>Developed using Python's argparse module, the CLI provides precise control for users comfortable with terminal environments. It features:</a:t>
            </a:r>
          </a:p>
        </p:txBody>
      </p:sp>
      <p:sp>
        <p:nvSpPr>
          <p:cNvPr name="TextBox 18" id="18"/>
          <p:cNvSpPr txBox="true"/>
          <p:nvPr/>
        </p:nvSpPr>
        <p:spPr>
          <a:xfrm rot="0">
            <a:off x="882402" y="8301632"/>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Three Subcommands:</a:t>
            </a:r>
            <a:r>
              <a:rPr lang="en-US" sz="1424">
                <a:solidFill>
                  <a:srgbClr val="384653"/>
                </a:solidFill>
                <a:latin typeface="Montserrat"/>
                <a:ea typeface="Montserrat"/>
                <a:cs typeface="Montserrat"/>
                <a:sym typeface="Montserrat"/>
              </a:rPr>
              <a:t> hide, extract, and detect for specific operations.</a:t>
            </a:r>
          </a:p>
        </p:txBody>
      </p:sp>
      <p:sp>
        <p:nvSpPr>
          <p:cNvPr name="TextBox 19" id="19"/>
          <p:cNvSpPr txBox="true"/>
          <p:nvPr/>
        </p:nvSpPr>
        <p:spPr>
          <a:xfrm rot="0">
            <a:off x="882402" y="8590806"/>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Structured Arguments:</a:t>
            </a:r>
            <a:r>
              <a:rPr lang="en-US" sz="1424">
                <a:solidFill>
                  <a:srgbClr val="384653"/>
                </a:solidFill>
                <a:latin typeface="Montserrat"/>
                <a:ea typeface="Montserrat"/>
                <a:cs typeface="Montserrat"/>
                <a:sym typeface="Montserrat"/>
              </a:rPr>
              <a:t> Clear parameters for inputs and outputs.</a:t>
            </a:r>
          </a:p>
        </p:txBody>
      </p:sp>
      <p:sp>
        <p:nvSpPr>
          <p:cNvPr name="TextBox 20" id="20"/>
          <p:cNvSpPr txBox="true"/>
          <p:nvPr/>
        </p:nvSpPr>
        <p:spPr>
          <a:xfrm rot="0">
            <a:off x="882402" y="8870454"/>
            <a:ext cx="8086725" cy="545254"/>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Help Menus:</a:t>
            </a:r>
            <a:r>
              <a:rPr lang="en-US" sz="1424">
                <a:solidFill>
                  <a:srgbClr val="384653"/>
                </a:solidFill>
                <a:latin typeface="Montserrat"/>
                <a:ea typeface="Montserrat"/>
                <a:cs typeface="Montserrat"/>
                <a:sym typeface="Montserrat"/>
              </a:rPr>
              <a:t> Comprehensive documentation accessible directly from the command line.</a:t>
            </a:r>
          </a:p>
        </p:txBody>
      </p:sp>
      <p:sp>
        <p:nvSpPr>
          <p:cNvPr name="TextBox 21" id="21"/>
          <p:cNvSpPr txBox="true"/>
          <p:nvPr/>
        </p:nvSpPr>
        <p:spPr>
          <a:xfrm rot="0">
            <a:off x="777324" y="9355135"/>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Error Handling:</a:t>
            </a:r>
            <a:r>
              <a:rPr lang="en-US" sz="1424">
                <a:solidFill>
                  <a:srgbClr val="384653"/>
                </a:solidFill>
                <a:latin typeface="Montserrat"/>
                <a:ea typeface="Montserrat"/>
                <a:cs typeface="Montserrat"/>
                <a:sym typeface="Montserrat"/>
              </a:rPr>
              <a:t> Robust mechanisms for identifying and addressing user input issues.</a:t>
            </a:r>
          </a:p>
        </p:txBody>
      </p:sp>
      <p:sp>
        <p:nvSpPr>
          <p:cNvPr name="TextBox 22" id="22"/>
          <p:cNvSpPr txBox="true"/>
          <p:nvPr/>
        </p:nvSpPr>
        <p:spPr>
          <a:xfrm rot="0">
            <a:off x="11987795" y="2009027"/>
            <a:ext cx="3932039" cy="375603"/>
          </a:xfrm>
          <a:prstGeom prst="rect">
            <a:avLst/>
          </a:prstGeom>
        </p:spPr>
        <p:txBody>
          <a:bodyPr anchor="t" rtlCol="false" tIns="0" lIns="0" bIns="0" rIns="0">
            <a:spAutoFit/>
          </a:bodyPr>
          <a:lstStyle/>
          <a:p>
            <a:pPr algn="l">
              <a:lnSpc>
                <a:spcPts val="2937"/>
              </a:lnSpc>
            </a:pPr>
            <a:r>
              <a:rPr lang="en-US" sz="2349" b="true">
                <a:solidFill>
                  <a:srgbClr val="2E3C4E"/>
                </a:solidFill>
                <a:latin typeface="Barlow Bold"/>
                <a:ea typeface="Barlow Bold"/>
                <a:cs typeface="Barlow Bold"/>
                <a:sym typeface="Barlow Bold"/>
              </a:rPr>
              <a:t>Graphical User Interface (GUI)</a:t>
            </a:r>
          </a:p>
        </p:txBody>
      </p:sp>
      <p:sp>
        <p:nvSpPr>
          <p:cNvPr name="TextBox 23" id="23"/>
          <p:cNvSpPr txBox="true"/>
          <p:nvPr/>
        </p:nvSpPr>
        <p:spPr>
          <a:xfrm rot="0">
            <a:off x="9328397" y="7401874"/>
            <a:ext cx="8873878" cy="979382"/>
          </a:xfrm>
          <a:prstGeom prst="rect">
            <a:avLst/>
          </a:prstGeom>
        </p:spPr>
        <p:txBody>
          <a:bodyPr anchor="t" rtlCol="false" tIns="0" lIns="0" bIns="0" rIns="0">
            <a:spAutoFit/>
          </a:bodyPr>
          <a:lstStyle/>
          <a:p>
            <a:pPr algn="l">
              <a:lnSpc>
                <a:spcPts val="2683"/>
              </a:lnSpc>
            </a:pPr>
            <a:r>
              <a:rPr lang="en-US" sz="1724">
                <a:solidFill>
                  <a:srgbClr val="384653"/>
                </a:solidFill>
                <a:latin typeface="Montserrat"/>
                <a:ea typeface="Montserrat"/>
                <a:cs typeface="Montserrat"/>
                <a:sym typeface="Montserrat"/>
              </a:rPr>
              <a:t>The GUI, built with tkinter, makes STEG-X accessible to non-technical users, abstracting complex commands into simple visual interactions. Key features include:</a:t>
            </a:r>
          </a:p>
        </p:txBody>
      </p:sp>
      <p:sp>
        <p:nvSpPr>
          <p:cNvPr name="TextBox 24" id="24"/>
          <p:cNvSpPr txBox="true"/>
          <p:nvPr/>
        </p:nvSpPr>
        <p:spPr>
          <a:xfrm rot="0">
            <a:off x="9328397" y="8301632"/>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Action Buttons:</a:t>
            </a:r>
            <a:r>
              <a:rPr lang="en-US" sz="1424">
                <a:solidFill>
                  <a:srgbClr val="384653"/>
                </a:solidFill>
                <a:latin typeface="Montserrat"/>
                <a:ea typeface="Montserrat"/>
                <a:cs typeface="Montserrat"/>
                <a:sym typeface="Montserrat"/>
              </a:rPr>
              <a:t> Dedicated buttons for 'Hide', 'Extract', and 'Detect' functions.</a:t>
            </a:r>
          </a:p>
        </p:txBody>
      </p:sp>
      <p:sp>
        <p:nvSpPr>
          <p:cNvPr name="TextBox 25" id="25"/>
          <p:cNvSpPr txBox="true"/>
          <p:nvPr/>
        </p:nvSpPr>
        <p:spPr>
          <a:xfrm rot="0">
            <a:off x="9328397" y="8658575"/>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File Selection:</a:t>
            </a:r>
            <a:r>
              <a:rPr lang="en-US" sz="1424">
                <a:solidFill>
                  <a:srgbClr val="384653"/>
                </a:solidFill>
                <a:latin typeface="Montserrat"/>
                <a:ea typeface="Montserrat"/>
                <a:cs typeface="Montserrat"/>
                <a:sym typeface="Montserrat"/>
              </a:rPr>
              <a:t> Intuitive dialogs for easy selection of image and text files.</a:t>
            </a:r>
          </a:p>
        </p:txBody>
      </p:sp>
      <p:sp>
        <p:nvSpPr>
          <p:cNvPr name="TextBox 26" id="26"/>
          <p:cNvSpPr txBox="true"/>
          <p:nvPr/>
        </p:nvSpPr>
        <p:spPr>
          <a:xfrm rot="0">
            <a:off x="9328398" y="8964610"/>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Input/Output Boxes:</a:t>
            </a:r>
            <a:r>
              <a:rPr lang="en-US" sz="1424">
                <a:solidFill>
                  <a:srgbClr val="384653"/>
                </a:solidFill>
                <a:latin typeface="Montserrat"/>
                <a:ea typeface="Montserrat"/>
                <a:cs typeface="Montserrat"/>
                <a:sym typeface="Montserrat"/>
              </a:rPr>
              <a:t> Dedicated areas for text entry and displaying results.</a:t>
            </a:r>
          </a:p>
        </p:txBody>
      </p:sp>
      <p:sp>
        <p:nvSpPr>
          <p:cNvPr name="TextBox 27" id="27"/>
          <p:cNvSpPr txBox="true"/>
          <p:nvPr/>
        </p:nvSpPr>
        <p:spPr>
          <a:xfrm rot="0">
            <a:off x="9328398" y="9252618"/>
            <a:ext cx="8086725" cy="269029"/>
          </a:xfrm>
          <a:prstGeom prst="rect">
            <a:avLst/>
          </a:prstGeom>
        </p:spPr>
        <p:txBody>
          <a:bodyPr anchor="t" rtlCol="false" tIns="0" lIns="0" bIns="0" rIns="0">
            <a:spAutoFit/>
          </a:bodyPr>
          <a:lstStyle/>
          <a:p>
            <a:pPr algn="l" marL="214907" indent="-107453" lvl="1">
              <a:lnSpc>
                <a:spcPts val="2216"/>
              </a:lnSpc>
              <a:buFont typeface="Arial"/>
              <a:buChar char="•"/>
            </a:pPr>
            <a:r>
              <a:rPr lang="en-US" b="true" sz="1424">
                <a:solidFill>
                  <a:srgbClr val="384653"/>
                </a:solidFill>
                <a:latin typeface="Montserrat Bold"/>
                <a:ea typeface="Montserrat Bold"/>
                <a:cs typeface="Montserrat Bold"/>
                <a:sym typeface="Montserrat Bold"/>
              </a:rPr>
              <a:t>Status Messages:</a:t>
            </a:r>
            <a:r>
              <a:rPr lang="en-US" sz="1424">
                <a:solidFill>
                  <a:srgbClr val="384653"/>
                </a:solidFill>
                <a:latin typeface="Montserrat"/>
                <a:ea typeface="Montserrat"/>
                <a:cs typeface="Montserrat"/>
                <a:sym typeface="Montserrat"/>
              </a:rPr>
              <a:t> Informative pop-up messages to guide users through operations.</a:t>
            </a:r>
          </a:p>
        </p:txBody>
      </p:sp>
      <p:sp>
        <p:nvSpPr>
          <p:cNvPr name="TextBox 28" id="28"/>
          <p:cNvSpPr txBox="true"/>
          <p:nvPr/>
        </p:nvSpPr>
        <p:spPr>
          <a:xfrm rot="0">
            <a:off x="882403" y="9690839"/>
            <a:ext cx="16523196" cy="437940"/>
          </a:xfrm>
          <a:prstGeom prst="rect">
            <a:avLst/>
          </a:prstGeom>
        </p:spPr>
        <p:txBody>
          <a:bodyPr anchor="t" rtlCol="false" tIns="0" lIns="0" bIns="0" rIns="0">
            <a:spAutoFit/>
          </a:bodyPr>
          <a:lstStyle/>
          <a:p>
            <a:pPr algn="l">
              <a:lnSpc>
                <a:spcPts val="3616"/>
              </a:lnSpc>
            </a:pPr>
            <a:r>
              <a:rPr lang="en-US" sz="2324">
                <a:solidFill>
                  <a:srgbClr val="384653"/>
                </a:solidFill>
                <a:latin typeface="Montserrat"/>
                <a:ea typeface="Montserrat"/>
                <a:cs typeface="Montserrat"/>
                <a:sym typeface="Montserrat"/>
              </a:rPr>
              <a:t>Both interfaces are powered by the same backend logic, ensuring consistent and reliable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947886" y="998041"/>
            <a:ext cx="15940980" cy="817512"/>
          </a:xfrm>
          <a:prstGeom prst="rect">
            <a:avLst/>
          </a:prstGeom>
        </p:spPr>
        <p:txBody>
          <a:bodyPr anchor="t" rtlCol="false" tIns="0" lIns="0" bIns="0" rIns="0">
            <a:spAutoFit/>
          </a:bodyPr>
          <a:lstStyle/>
          <a:p>
            <a:pPr algn="l">
              <a:lnSpc>
                <a:spcPts val="6125"/>
              </a:lnSpc>
            </a:pPr>
            <a:r>
              <a:rPr lang="en-US" sz="4875" b="true">
                <a:solidFill>
                  <a:srgbClr val="2E3C4E"/>
                </a:solidFill>
                <a:latin typeface="Barlow Bold"/>
                <a:ea typeface="Barlow Bold"/>
                <a:cs typeface="Barlow Bold"/>
                <a:sym typeface="Barlow Bold"/>
              </a:rPr>
              <a:t>Key Features: Comprehensive Steganography Capabilities</a:t>
            </a:r>
          </a:p>
        </p:txBody>
      </p:sp>
      <p:sp>
        <p:nvSpPr>
          <p:cNvPr name="TextBox 7" id="7"/>
          <p:cNvSpPr txBox="true"/>
          <p:nvPr/>
        </p:nvSpPr>
        <p:spPr>
          <a:xfrm rot="0">
            <a:off x="947886" y="2213222"/>
            <a:ext cx="16392228" cy="787827"/>
          </a:xfrm>
          <a:prstGeom prst="rect">
            <a:avLst/>
          </a:prstGeom>
        </p:spPr>
        <p:txBody>
          <a:bodyPr anchor="t" rtlCol="false" tIns="0" lIns="0" bIns="0" rIns="0">
            <a:spAutoFit/>
          </a:bodyPr>
          <a:lstStyle/>
          <a:p>
            <a:pPr algn="l">
              <a:lnSpc>
                <a:spcPts val="3261"/>
              </a:lnSpc>
            </a:pPr>
            <a:r>
              <a:rPr lang="en-US" sz="2012">
                <a:solidFill>
                  <a:srgbClr val="384653"/>
                </a:solidFill>
                <a:latin typeface="Montserrat"/>
                <a:ea typeface="Montserrat"/>
                <a:cs typeface="Montserrat"/>
                <a:sym typeface="Montserrat"/>
              </a:rPr>
              <a:t>STEG-X is equipped with a suite of features designed to make digital steganography both effective and user-friendly. From concealing sensitive data to verifying image integrity, every function is engineered for reliability.</a:t>
            </a:r>
          </a:p>
        </p:txBody>
      </p:sp>
      <p:grpSp>
        <p:nvGrpSpPr>
          <p:cNvPr name="Group 8" id="8"/>
          <p:cNvGrpSpPr/>
          <p:nvPr/>
        </p:nvGrpSpPr>
        <p:grpSpPr>
          <a:xfrm rot="0">
            <a:off x="933599" y="3299817"/>
            <a:ext cx="8106221" cy="1849488"/>
            <a:chOff x="0" y="0"/>
            <a:chExt cx="10808295" cy="2465983"/>
          </a:xfrm>
        </p:grpSpPr>
        <p:sp>
          <p:nvSpPr>
            <p:cNvPr name="Freeform 9" id="9"/>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10" id="10"/>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11" id="11"/>
          <p:cNvGrpSpPr>
            <a:grpSpLocks noChangeAspect="true"/>
          </p:cNvGrpSpPr>
          <p:nvPr/>
        </p:nvGrpSpPr>
        <p:grpSpPr>
          <a:xfrm rot="0">
            <a:off x="919311" y="3314105"/>
            <a:ext cx="114300" cy="1820912"/>
            <a:chOff x="0" y="0"/>
            <a:chExt cx="152400" cy="2427883"/>
          </a:xfrm>
        </p:grpSpPr>
        <p:sp>
          <p:nvSpPr>
            <p:cNvPr name="Freeform 12" id="12"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13" id="13"/>
          <p:cNvSpPr txBox="true"/>
          <p:nvPr/>
        </p:nvSpPr>
        <p:spPr>
          <a:xfrm rot="0">
            <a:off x="1299121" y="3560564"/>
            <a:ext cx="3117949" cy="408682"/>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Message Embedding</a:t>
            </a:r>
          </a:p>
        </p:txBody>
      </p:sp>
      <p:sp>
        <p:nvSpPr>
          <p:cNvPr name="TextBox 14" id="14"/>
          <p:cNvSpPr txBox="true"/>
          <p:nvPr/>
        </p:nvSpPr>
        <p:spPr>
          <a:xfrm rot="0">
            <a:off x="1299121" y="4035177"/>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Seamlessly hide arbitrary text messages within PNG image files, utilizing the LSB technique.</a:t>
            </a:r>
          </a:p>
        </p:txBody>
      </p:sp>
      <p:grpSp>
        <p:nvGrpSpPr>
          <p:cNvPr name="Group 15" id="15"/>
          <p:cNvGrpSpPr/>
          <p:nvPr/>
        </p:nvGrpSpPr>
        <p:grpSpPr>
          <a:xfrm rot="0">
            <a:off x="9248180" y="3299817"/>
            <a:ext cx="8106221" cy="1849488"/>
            <a:chOff x="0" y="0"/>
            <a:chExt cx="10808295" cy="2465983"/>
          </a:xfrm>
        </p:grpSpPr>
        <p:sp>
          <p:nvSpPr>
            <p:cNvPr name="Freeform 16" id="16"/>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17" id="17"/>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18" id="18"/>
          <p:cNvGrpSpPr>
            <a:grpSpLocks noChangeAspect="true"/>
          </p:cNvGrpSpPr>
          <p:nvPr/>
        </p:nvGrpSpPr>
        <p:grpSpPr>
          <a:xfrm rot="0">
            <a:off x="9233892" y="3314105"/>
            <a:ext cx="114300" cy="1820912"/>
            <a:chOff x="0" y="0"/>
            <a:chExt cx="152400" cy="2427883"/>
          </a:xfrm>
        </p:grpSpPr>
        <p:sp>
          <p:nvSpPr>
            <p:cNvPr name="Freeform 19" id="19"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20" id="20"/>
          <p:cNvSpPr txBox="true"/>
          <p:nvPr/>
        </p:nvSpPr>
        <p:spPr>
          <a:xfrm rot="0">
            <a:off x="9613701" y="3560564"/>
            <a:ext cx="3117949" cy="408682"/>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Accurate Extraction</a:t>
            </a:r>
          </a:p>
        </p:txBody>
      </p:sp>
      <p:sp>
        <p:nvSpPr>
          <p:cNvPr name="TextBox 21" id="21"/>
          <p:cNvSpPr txBox="true"/>
          <p:nvPr/>
        </p:nvSpPr>
        <p:spPr>
          <a:xfrm rot="0">
            <a:off x="9613701" y="4035177"/>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Retrieve hidden text with precision, ensuring the complete and unaltered recovery of embedded data.</a:t>
            </a:r>
          </a:p>
        </p:txBody>
      </p:sp>
      <p:grpSp>
        <p:nvGrpSpPr>
          <p:cNvPr name="Group 22" id="22"/>
          <p:cNvGrpSpPr/>
          <p:nvPr/>
        </p:nvGrpSpPr>
        <p:grpSpPr>
          <a:xfrm rot="0">
            <a:off x="933599" y="5357664"/>
            <a:ext cx="8106221" cy="1849487"/>
            <a:chOff x="0" y="0"/>
            <a:chExt cx="10808295" cy="2465983"/>
          </a:xfrm>
        </p:grpSpPr>
        <p:sp>
          <p:nvSpPr>
            <p:cNvPr name="Freeform 23" id="23"/>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24" id="24"/>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25" id="25"/>
          <p:cNvGrpSpPr>
            <a:grpSpLocks noChangeAspect="true"/>
          </p:cNvGrpSpPr>
          <p:nvPr/>
        </p:nvGrpSpPr>
        <p:grpSpPr>
          <a:xfrm rot="0">
            <a:off x="919311" y="5371951"/>
            <a:ext cx="114300" cy="1820912"/>
            <a:chOff x="0" y="0"/>
            <a:chExt cx="152400" cy="2427883"/>
          </a:xfrm>
        </p:grpSpPr>
        <p:sp>
          <p:nvSpPr>
            <p:cNvPr name="Freeform 26" id="26"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27" id="27"/>
          <p:cNvSpPr txBox="true"/>
          <p:nvPr/>
        </p:nvSpPr>
        <p:spPr>
          <a:xfrm rot="0">
            <a:off x="1299121" y="5618410"/>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LSB Pattern Detection</a:t>
            </a:r>
          </a:p>
        </p:txBody>
      </p:sp>
      <p:sp>
        <p:nvSpPr>
          <p:cNvPr name="TextBox 28" id="28"/>
          <p:cNvSpPr txBox="true"/>
          <p:nvPr/>
        </p:nvSpPr>
        <p:spPr>
          <a:xfrm rot="0">
            <a:off x="1299121" y="6093024"/>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Scan images for suspicious LSB manipulations, providing a mechanism for steganography detection.</a:t>
            </a:r>
          </a:p>
        </p:txBody>
      </p:sp>
      <p:grpSp>
        <p:nvGrpSpPr>
          <p:cNvPr name="Group 29" id="29"/>
          <p:cNvGrpSpPr/>
          <p:nvPr/>
        </p:nvGrpSpPr>
        <p:grpSpPr>
          <a:xfrm rot="0">
            <a:off x="9248180" y="5357664"/>
            <a:ext cx="8106221" cy="1849487"/>
            <a:chOff x="0" y="0"/>
            <a:chExt cx="10808295" cy="2465983"/>
          </a:xfrm>
        </p:grpSpPr>
        <p:sp>
          <p:nvSpPr>
            <p:cNvPr name="Freeform 30" id="30"/>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31" id="31"/>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32" id="32"/>
          <p:cNvGrpSpPr>
            <a:grpSpLocks noChangeAspect="true"/>
          </p:cNvGrpSpPr>
          <p:nvPr/>
        </p:nvGrpSpPr>
        <p:grpSpPr>
          <a:xfrm rot="0">
            <a:off x="9233892" y="5371951"/>
            <a:ext cx="114300" cy="1820912"/>
            <a:chOff x="0" y="0"/>
            <a:chExt cx="152400" cy="2427883"/>
          </a:xfrm>
        </p:grpSpPr>
        <p:sp>
          <p:nvSpPr>
            <p:cNvPr name="Freeform 33" id="33"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34" id="34"/>
          <p:cNvSpPr txBox="true"/>
          <p:nvPr/>
        </p:nvSpPr>
        <p:spPr>
          <a:xfrm rot="0">
            <a:off x="9613701" y="5618410"/>
            <a:ext cx="3117949"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PNG Format Validation</a:t>
            </a:r>
          </a:p>
        </p:txBody>
      </p:sp>
      <p:sp>
        <p:nvSpPr>
          <p:cNvPr name="TextBox 35" id="35"/>
          <p:cNvSpPr txBox="true"/>
          <p:nvPr/>
        </p:nvSpPr>
        <p:spPr>
          <a:xfrm rot="0">
            <a:off x="9613701" y="6093024"/>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Automated checks to ensure that only compatible PNG images are used, preventing data corruption.</a:t>
            </a:r>
          </a:p>
        </p:txBody>
      </p:sp>
      <p:grpSp>
        <p:nvGrpSpPr>
          <p:cNvPr name="Group 36" id="36"/>
          <p:cNvGrpSpPr/>
          <p:nvPr/>
        </p:nvGrpSpPr>
        <p:grpSpPr>
          <a:xfrm rot="0">
            <a:off x="933599" y="7415510"/>
            <a:ext cx="8106221" cy="1849487"/>
            <a:chOff x="0" y="0"/>
            <a:chExt cx="10808295" cy="2465983"/>
          </a:xfrm>
        </p:grpSpPr>
        <p:sp>
          <p:nvSpPr>
            <p:cNvPr name="Freeform 37" id="37"/>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38" id="38"/>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39" id="39"/>
          <p:cNvGrpSpPr>
            <a:grpSpLocks noChangeAspect="true"/>
          </p:cNvGrpSpPr>
          <p:nvPr/>
        </p:nvGrpSpPr>
        <p:grpSpPr>
          <a:xfrm rot="0">
            <a:off x="919311" y="7429797"/>
            <a:ext cx="114300" cy="1820912"/>
            <a:chOff x="0" y="0"/>
            <a:chExt cx="152400" cy="2427883"/>
          </a:xfrm>
        </p:grpSpPr>
        <p:sp>
          <p:nvSpPr>
            <p:cNvPr name="Freeform 40" id="40"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41" id="41"/>
          <p:cNvSpPr txBox="true"/>
          <p:nvPr/>
        </p:nvSpPr>
        <p:spPr>
          <a:xfrm rot="0">
            <a:off x="1299121" y="7676258"/>
            <a:ext cx="3126135"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Dual Interface Support</a:t>
            </a:r>
          </a:p>
        </p:txBody>
      </p:sp>
      <p:sp>
        <p:nvSpPr>
          <p:cNvPr name="TextBox 42" id="42"/>
          <p:cNvSpPr txBox="true"/>
          <p:nvPr/>
        </p:nvSpPr>
        <p:spPr>
          <a:xfrm rot="0">
            <a:off x="1299121" y="8150870"/>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Offers both Command-Line (CLI) and Graphical User Interface (GUI) options for varied user preferences.</a:t>
            </a:r>
          </a:p>
        </p:txBody>
      </p:sp>
      <p:grpSp>
        <p:nvGrpSpPr>
          <p:cNvPr name="Group 43" id="43"/>
          <p:cNvGrpSpPr/>
          <p:nvPr/>
        </p:nvGrpSpPr>
        <p:grpSpPr>
          <a:xfrm rot="0">
            <a:off x="9248180" y="7415510"/>
            <a:ext cx="8106221" cy="1849487"/>
            <a:chOff x="0" y="0"/>
            <a:chExt cx="10808295" cy="2465983"/>
          </a:xfrm>
        </p:grpSpPr>
        <p:sp>
          <p:nvSpPr>
            <p:cNvPr name="Freeform 44" id="44"/>
            <p:cNvSpPr/>
            <p:nvPr/>
          </p:nvSpPr>
          <p:spPr>
            <a:xfrm flipH="false" flipV="false" rot="0">
              <a:off x="19050" y="19050"/>
              <a:ext cx="10770108" cy="2427859"/>
            </a:xfrm>
            <a:custGeom>
              <a:avLst/>
              <a:gdLst/>
              <a:ahLst/>
              <a:cxnLst/>
              <a:rect r="r" b="b" t="t" l="l"/>
              <a:pathLst>
                <a:path h="2427859" w="10770108">
                  <a:moveTo>
                    <a:pt x="0" y="182880"/>
                  </a:moveTo>
                  <a:cubicBezTo>
                    <a:pt x="0" y="81915"/>
                    <a:pt x="82804" y="0"/>
                    <a:pt x="185039" y="0"/>
                  </a:cubicBezTo>
                  <a:lnTo>
                    <a:pt x="10585069" y="0"/>
                  </a:lnTo>
                  <a:cubicBezTo>
                    <a:pt x="10687304" y="0"/>
                    <a:pt x="10770108" y="81915"/>
                    <a:pt x="10770108" y="182880"/>
                  </a:cubicBezTo>
                  <a:lnTo>
                    <a:pt x="10770108" y="2244979"/>
                  </a:lnTo>
                  <a:cubicBezTo>
                    <a:pt x="10770108" y="2345944"/>
                    <a:pt x="10687304" y="2427859"/>
                    <a:pt x="10585069" y="2427859"/>
                  </a:cubicBezTo>
                  <a:lnTo>
                    <a:pt x="185039" y="2427859"/>
                  </a:lnTo>
                  <a:cubicBezTo>
                    <a:pt x="82804" y="2427859"/>
                    <a:pt x="0" y="2345944"/>
                    <a:pt x="0" y="2244979"/>
                  </a:cubicBezTo>
                  <a:close/>
                </a:path>
              </a:pathLst>
            </a:custGeom>
            <a:solidFill>
              <a:srgbClr val="FFFFFF"/>
            </a:solidFill>
            <a:ln w="12700">
              <a:solidFill>
                <a:srgbClr val="000000"/>
              </a:solidFill>
            </a:ln>
          </p:spPr>
        </p:sp>
        <p:sp>
          <p:nvSpPr>
            <p:cNvPr name="Freeform 45" id="45"/>
            <p:cNvSpPr/>
            <p:nvPr/>
          </p:nvSpPr>
          <p:spPr>
            <a:xfrm flipH="false" flipV="false" rot="0">
              <a:off x="0" y="0"/>
              <a:ext cx="10808208" cy="2465959"/>
            </a:xfrm>
            <a:custGeom>
              <a:avLst/>
              <a:gdLst/>
              <a:ahLst/>
              <a:cxnLst/>
              <a:rect r="r" b="b" t="t" l="l"/>
              <a:pathLst>
                <a:path h="2465959" w="10808208">
                  <a:moveTo>
                    <a:pt x="0" y="201930"/>
                  </a:moveTo>
                  <a:cubicBezTo>
                    <a:pt x="0" y="90170"/>
                    <a:pt x="91567" y="0"/>
                    <a:pt x="204089" y="0"/>
                  </a:cubicBezTo>
                  <a:lnTo>
                    <a:pt x="10604119" y="0"/>
                  </a:lnTo>
                  <a:lnTo>
                    <a:pt x="10604119" y="19050"/>
                  </a:lnTo>
                  <a:lnTo>
                    <a:pt x="10604119" y="0"/>
                  </a:lnTo>
                  <a:cubicBezTo>
                    <a:pt x="10716641" y="0"/>
                    <a:pt x="10808208" y="90170"/>
                    <a:pt x="10808208" y="201930"/>
                  </a:cubicBezTo>
                  <a:lnTo>
                    <a:pt x="10789158" y="201930"/>
                  </a:lnTo>
                  <a:lnTo>
                    <a:pt x="10808208" y="201930"/>
                  </a:lnTo>
                  <a:lnTo>
                    <a:pt x="10808208" y="2264029"/>
                  </a:lnTo>
                  <a:lnTo>
                    <a:pt x="10789158" y="2264029"/>
                  </a:lnTo>
                  <a:lnTo>
                    <a:pt x="10808208" y="2264029"/>
                  </a:lnTo>
                  <a:cubicBezTo>
                    <a:pt x="10808208" y="2375789"/>
                    <a:pt x="10716641" y="2465959"/>
                    <a:pt x="10604119" y="2465959"/>
                  </a:cubicBezTo>
                  <a:lnTo>
                    <a:pt x="10604119" y="2446909"/>
                  </a:lnTo>
                  <a:lnTo>
                    <a:pt x="10604119" y="2465959"/>
                  </a:lnTo>
                  <a:lnTo>
                    <a:pt x="204089" y="2465959"/>
                  </a:lnTo>
                  <a:lnTo>
                    <a:pt x="204089" y="2446909"/>
                  </a:lnTo>
                  <a:lnTo>
                    <a:pt x="204089" y="2465959"/>
                  </a:lnTo>
                  <a:cubicBezTo>
                    <a:pt x="91567" y="2465959"/>
                    <a:pt x="0" y="2375789"/>
                    <a:pt x="0" y="2264029"/>
                  </a:cubicBezTo>
                  <a:lnTo>
                    <a:pt x="0" y="201930"/>
                  </a:lnTo>
                  <a:lnTo>
                    <a:pt x="19050" y="201930"/>
                  </a:lnTo>
                  <a:lnTo>
                    <a:pt x="0" y="201930"/>
                  </a:lnTo>
                  <a:moveTo>
                    <a:pt x="38100" y="201930"/>
                  </a:moveTo>
                  <a:lnTo>
                    <a:pt x="38100" y="2264029"/>
                  </a:lnTo>
                  <a:lnTo>
                    <a:pt x="19050" y="2264029"/>
                  </a:lnTo>
                  <a:lnTo>
                    <a:pt x="38100" y="2264029"/>
                  </a:lnTo>
                  <a:cubicBezTo>
                    <a:pt x="38100" y="2354326"/>
                    <a:pt x="112268" y="2427859"/>
                    <a:pt x="204089" y="2427859"/>
                  </a:cubicBezTo>
                  <a:lnTo>
                    <a:pt x="10604119" y="2427859"/>
                  </a:lnTo>
                  <a:cubicBezTo>
                    <a:pt x="10696067" y="2427859"/>
                    <a:pt x="10770108" y="2354326"/>
                    <a:pt x="10770108" y="2264029"/>
                  </a:cubicBezTo>
                  <a:lnTo>
                    <a:pt x="10770108" y="201930"/>
                  </a:lnTo>
                  <a:cubicBezTo>
                    <a:pt x="10770108" y="111633"/>
                    <a:pt x="10695940" y="38100"/>
                    <a:pt x="10604119" y="38100"/>
                  </a:cubicBezTo>
                  <a:lnTo>
                    <a:pt x="204089" y="38100"/>
                  </a:lnTo>
                  <a:lnTo>
                    <a:pt x="204089" y="19050"/>
                  </a:lnTo>
                  <a:lnTo>
                    <a:pt x="204089" y="38100"/>
                  </a:lnTo>
                  <a:cubicBezTo>
                    <a:pt x="112268" y="38100"/>
                    <a:pt x="38100" y="111633"/>
                    <a:pt x="38100" y="201930"/>
                  </a:cubicBezTo>
                  <a:close/>
                </a:path>
              </a:pathLst>
            </a:custGeom>
            <a:solidFill>
              <a:srgbClr val="BACFDD"/>
            </a:solidFill>
            <a:ln w="12700">
              <a:solidFill>
                <a:srgbClr val="000000"/>
              </a:solidFill>
            </a:ln>
          </p:spPr>
        </p:sp>
      </p:grpSp>
      <p:grpSp>
        <p:nvGrpSpPr>
          <p:cNvPr name="Group 46" id="46"/>
          <p:cNvGrpSpPr>
            <a:grpSpLocks noChangeAspect="true"/>
          </p:cNvGrpSpPr>
          <p:nvPr/>
        </p:nvGrpSpPr>
        <p:grpSpPr>
          <a:xfrm rot="0">
            <a:off x="9233892" y="7429797"/>
            <a:ext cx="114300" cy="1820912"/>
            <a:chOff x="0" y="0"/>
            <a:chExt cx="152400" cy="2427883"/>
          </a:xfrm>
        </p:grpSpPr>
        <p:sp>
          <p:nvSpPr>
            <p:cNvPr name="Freeform 47" id="47" descr="preencoded.png"/>
            <p:cNvSpPr/>
            <p:nvPr/>
          </p:nvSpPr>
          <p:spPr>
            <a:xfrm flipH="false" flipV="false" rot="0">
              <a:off x="0" y="0"/>
              <a:ext cx="152400" cy="2427859"/>
            </a:xfrm>
            <a:custGeom>
              <a:avLst/>
              <a:gdLst/>
              <a:ahLst/>
              <a:cxnLst/>
              <a:rect r="r" b="b" t="t" l="l"/>
              <a:pathLst>
                <a:path h="2427859" w="152400">
                  <a:moveTo>
                    <a:pt x="0" y="0"/>
                  </a:moveTo>
                  <a:lnTo>
                    <a:pt x="152400" y="0"/>
                  </a:lnTo>
                  <a:lnTo>
                    <a:pt x="152400" y="2427859"/>
                  </a:lnTo>
                  <a:lnTo>
                    <a:pt x="0" y="2427859"/>
                  </a:lnTo>
                  <a:lnTo>
                    <a:pt x="0" y="0"/>
                  </a:lnTo>
                  <a:close/>
                </a:path>
              </a:pathLst>
            </a:custGeom>
            <a:blipFill>
              <a:blip r:embed="rId4"/>
              <a:stretch>
                <a:fillRect l="-45" t="0" r="-45" b="-1"/>
              </a:stretch>
            </a:blipFill>
          </p:spPr>
        </p:sp>
      </p:grpSp>
      <p:sp>
        <p:nvSpPr>
          <p:cNvPr name="TextBox 48" id="48"/>
          <p:cNvSpPr txBox="true"/>
          <p:nvPr/>
        </p:nvSpPr>
        <p:spPr>
          <a:xfrm rot="0">
            <a:off x="9613701" y="7676258"/>
            <a:ext cx="3259931" cy="408683"/>
          </a:xfrm>
          <a:prstGeom prst="rect">
            <a:avLst/>
          </a:prstGeom>
        </p:spPr>
        <p:txBody>
          <a:bodyPr anchor="t" rtlCol="false" tIns="0" lIns="0" bIns="0" rIns="0">
            <a:spAutoFit/>
          </a:bodyPr>
          <a:lstStyle/>
          <a:p>
            <a:pPr algn="l">
              <a:lnSpc>
                <a:spcPts val="3062"/>
              </a:lnSpc>
            </a:pPr>
            <a:r>
              <a:rPr lang="en-US" sz="2437" b="true">
                <a:solidFill>
                  <a:srgbClr val="384653"/>
                </a:solidFill>
                <a:latin typeface="Barlow Bold"/>
                <a:ea typeface="Barlow Bold"/>
                <a:cs typeface="Barlow Bold"/>
                <a:sym typeface="Barlow Bold"/>
              </a:rPr>
              <a:t>User-Friendly Workflow</a:t>
            </a:r>
          </a:p>
        </p:txBody>
      </p:sp>
      <p:sp>
        <p:nvSpPr>
          <p:cNvPr name="TextBox 49" id="49"/>
          <p:cNvSpPr txBox="true"/>
          <p:nvPr/>
        </p:nvSpPr>
        <p:spPr>
          <a:xfrm rot="0">
            <a:off x="9613701" y="8150870"/>
            <a:ext cx="7460902" cy="834330"/>
          </a:xfrm>
          <a:prstGeom prst="rect">
            <a:avLst/>
          </a:prstGeom>
        </p:spPr>
        <p:txBody>
          <a:bodyPr anchor="t" rtlCol="false" tIns="0" lIns="0" bIns="0" rIns="0">
            <a:spAutoFit/>
          </a:bodyPr>
          <a:lstStyle/>
          <a:p>
            <a:pPr algn="l">
              <a:lnSpc>
                <a:spcPts val="2937"/>
              </a:lnSpc>
            </a:pPr>
            <a:r>
              <a:rPr lang="en-US" sz="1812">
                <a:solidFill>
                  <a:srgbClr val="384653"/>
                </a:solidFill>
                <a:latin typeface="Montserrat"/>
                <a:ea typeface="Montserrat"/>
                <a:cs typeface="Montserrat"/>
                <a:sym typeface="Montserrat"/>
              </a:rPr>
              <a:t>Designed for intuitive operation, guiding users through each step of the hiding, extraction, or detection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DAG6Jz9D664</dc:identifier>
  <dcterms:modified xsi:type="dcterms:W3CDTF">2011-08-01T06:04:30Z</dcterms:modified>
  <cp:revision>1</cp:revision>
  <dc:title>STEG-X-An-Advanced-Steganography-Tool (2).pptx</dc:title>
</cp:coreProperties>
</file>